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9" d="100"/>
          <a:sy n="79" d="100"/>
        </p:scale>
        <p:origin x="-111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FD16B-B093-441E-892D-FA1BB4FCC141}" type="datetimeFigureOut">
              <a:rPr lang="en-US" smtClean="0"/>
              <a:pPr/>
              <a:t>4/12/2013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FD16B-B093-441E-892D-FA1BB4FCC141}" type="datetimeFigureOut">
              <a:rPr lang="en-US" smtClean="0"/>
              <a:pPr/>
              <a:t>4/12/2013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F1DF-5F4D-4ED7-9395-16F997D8529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382000" cy="1015663"/>
          </a:xfrm>
          <a:prstGeom prst="rect">
            <a:avLst/>
          </a:prstGeom>
          <a:solidFill>
            <a:schemeClr val="bg1"/>
          </a:solidFill>
          <a:ln w="38100">
            <a:solidFill>
              <a:schemeClr val="tx1"/>
            </a:solidFill>
          </a:ln>
        </p:spPr>
        <p:txBody>
          <a:bodyPr wrap="square" rtlCol="0">
            <a:spAutoFit/>
          </a:bodyPr>
          <a:lstStyle/>
          <a:p>
            <a:pPr algn="ctr"/>
            <a:r>
              <a:rPr lang="en-US" sz="6000" b="1" dirty="0" smtClean="0">
                <a:latin typeface="Century Gothic" pitchFamily="34" charset="0"/>
                <a:ea typeface="BestMarker" pitchFamily="2" charset="0"/>
              </a:rPr>
              <a:t>From Wheat to Table</a:t>
            </a:r>
            <a:endParaRPr lang="en-US" sz="6000" b="1" dirty="0">
              <a:latin typeface="Century Gothic" pitchFamily="34" charset="0"/>
              <a:ea typeface="BestMarker" pitchFamily="2" charset="0"/>
            </a:endParaRPr>
          </a:p>
        </p:txBody>
      </p:sp>
      <p:pic>
        <p:nvPicPr>
          <p:cNvPr id="11270" name="Picture 6" descr="http://us.123rf.com/400wm/400/400/begepotam/begepotam0901/begepotam090100085/4150113-wheat-field--view-of-wheat-spikes-from-below.jpg"/>
          <p:cNvPicPr>
            <a:picLocks noChangeAspect="1" noChangeArrowheads="1"/>
          </p:cNvPicPr>
          <p:nvPr/>
        </p:nvPicPr>
        <p:blipFill>
          <a:blip r:embed="rId2" cstate="print"/>
          <a:srcRect/>
          <a:stretch>
            <a:fillRect/>
          </a:stretch>
        </p:blipFill>
        <p:spPr bwMode="auto">
          <a:xfrm>
            <a:off x="228600" y="1447800"/>
            <a:ext cx="4724400" cy="3165349"/>
          </a:xfrm>
          <a:prstGeom prst="rect">
            <a:avLst/>
          </a:prstGeom>
          <a:noFill/>
          <a:ln w="38100">
            <a:solidFill>
              <a:schemeClr val="tx2">
                <a:lumMod val="60000"/>
                <a:lumOff val="40000"/>
              </a:schemeClr>
            </a:solidFill>
          </a:ln>
        </p:spPr>
      </p:pic>
      <p:pic>
        <p:nvPicPr>
          <p:cNvPr id="11272" name="Picture 8" descr="http://beta.images.theglobeandmail.com/64b/report-on-business/international-business/us-business/article9320997.ece/ALTERNATES/w620/153162703.jpg"/>
          <p:cNvPicPr>
            <a:picLocks noChangeAspect="1" noChangeArrowheads="1"/>
          </p:cNvPicPr>
          <p:nvPr/>
        </p:nvPicPr>
        <p:blipFill>
          <a:blip r:embed="rId3" cstate="print"/>
          <a:srcRect l="6503" r="5709"/>
          <a:stretch>
            <a:fillRect/>
          </a:stretch>
        </p:blipFill>
        <p:spPr bwMode="auto">
          <a:xfrm>
            <a:off x="4666356" y="3886200"/>
            <a:ext cx="4278202" cy="2743200"/>
          </a:xfrm>
          <a:prstGeom prst="rect">
            <a:avLst/>
          </a:prstGeom>
          <a:noFill/>
          <a:ln w="38100">
            <a:solidFill>
              <a:schemeClr val="tx2">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slide(fromLeft)">
                                      <p:cBhvr>
                                        <p:cTn id="14" dur="2000"/>
                                        <p:tgtEl>
                                          <p:spTgt spid="1127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11272"/>
                                        </p:tgtEl>
                                        <p:attrNameLst>
                                          <p:attrName>style.visibility</p:attrName>
                                        </p:attrNameLst>
                                      </p:cBhvr>
                                      <p:to>
                                        <p:strVal val="visible"/>
                                      </p:to>
                                    </p:set>
                                    <p:animEffect transition="in" filter="slide(fromRight)">
                                      <p:cBhvr>
                                        <p:cTn id="19"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6096000"/>
            <a:ext cx="3886200" cy="461665"/>
          </a:xfrm>
          <a:prstGeom prst="rect">
            <a:avLst/>
          </a:prstGeom>
          <a:noFill/>
        </p:spPr>
        <p:txBody>
          <a:bodyPr wrap="square" rtlCol="0">
            <a:spAutoFit/>
          </a:bodyPr>
          <a:lstStyle/>
          <a:p>
            <a:r>
              <a:rPr lang="en-US" sz="2400" b="1" dirty="0" smtClean="0">
                <a:latin typeface="Century Gothic" pitchFamily="34" charset="0"/>
              </a:rPr>
              <a:t>Shoppers buy the bread.</a:t>
            </a:r>
          </a:p>
        </p:txBody>
      </p:sp>
      <p:sp>
        <p:nvSpPr>
          <p:cNvPr id="7" name="TextBox 6"/>
          <p:cNvSpPr txBox="1"/>
          <p:nvPr/>
        </p:nvSpPr>
        <p:spPr>
          <a:xfrm>
            <a:off x="533400" y="304800"/>
            <a:ext cx="7848600" cy="923330"/>
          </a:xfrm>
          <a:prstGeom prst="rect">
            <a:avLst/>
          </a:prstGeom>
          <a:solidFill>
            <a:schemeClr val="bg1"/>
          </a:solidFill>
          <a:ln w="38100">
            <a:solidFill>
              <a:schemeClr val="tx1"/>
            </a:solidFill>
          </a:ln>
        </p:spPr>
        <p:txBody>
          <a:bodyPr wrap="square" rtlCol="0">
            <a:spAutoFit/>
          </a:bodyPr>
          <a:lstStyle/>
          <a:p>
            <a:pPr algn="ctr"/>
            <a:r>
              <a:rPr lang="en-US" sz="5400" b="1" dirty="0" smtClean="0">
                <a:solidFill>
                  <a:srgbClr val="00B050"/>
                </a:solidFill>
                <a:latin typeface="Century Gothic" pitchFamily="34" charset="0"/>
                <a:ea typeface="BestMarker" pitchFamily="2" charset="0"/>
              </a:rPr>
              <a:t>Who buys the bread?</a:t>
            </a:r>
            <a:endParaRPr lang="en-US" sz="5400" b="1" dirty="0">
              <a:solidFill>
                <a:srgbClr val="00B050"/>
              </a:solidFill>
              <a:latin typeface="Century Gothic" pitchFamily="34" charset="0"/>
              <a:ea typeface="BestMarker" pitchFamily="2" charset="0"/>
            </a:endParaRPr>
          </a:p>
        </p:txBody>
      </p:sp>
      <p:pic>
        <p:nvPicPr>
          <p:cNvPr id="21506" name="Picture 2" descr="http://www.newstank.co.uk/wp-content/uploads/2012/08/Woman-buying-bread.jpg"/>
          <p:cNvPicPr>
            <a:picLocks noChangeAspect="1" noChangeArrowheads="1"/>
          </p:cNvPicPr>
          <p:nvPr/>
        </p:nvPicPr>
        <p:blipFill>
          <a:blip r:embed="rId2" cstate="print"/>
          <a:srcRect/>
          <a:stretch>
            <a:fillRect/>
          </a:stretch>
        </p:blipFill>
        <p:spPr bwMode="auto">
          <a:xfrm>
            <a:off x="4724400" y="2895600"/>
            <a:ext cx="4106586" cy="2743200"/>
          </a:xfrm>
          <a:prstGeom prst="rect">
            <a:avLst/>
          </a:prstGeom>
          <a:noFill/>
          <a:ln w="38100">
            <a:solidFill>
              <a:schemeClr val="tx1"/>
            </a:solidFill>
          </a:ln>
        </p:spPr>
      </p:pic>
      <p:pic>
        <p:nvPicPr>
          <p:cNvPr id="21508" name="Picture 4" descr="http://mediacontrolsus.files.wordpress.com/2012/09/6060679268_073789ebf6_z1.jpeg"/>
          <p:cNvPicPr>
            <a:picLocks noChangeAspect="1" noChangeArrowheads="1"/>
          </p:cNvPicPr>
          <p:nvPr/>
        </p:nvPicPr>
        <p:blipFill>
          <a:blip r:embed="rId3" cstate="print"/>
          <a:srcRect/>
          <a:stretch>
            <a:fillRect/>
          </a:stretch>
        </p:blipFill>
        <p:spPr bwMode="auto">
          <a:xfrm>
            <a:off x="457200" y="1752600"/>
            <a:ext cx="4021040" cy="297180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3400" y="6096000"/>
            <a:ext cx="4648200" cy="461665"/>
          </a:xfrm>
          <a:prstGeom prst="rect">
            <a:avLst/>
          </a:prstGeom>
          <a:noFill/>
        </p:spPr>
        <p:txBody>
          <a:bodyPr wrap="square" rtlCol="0">
            <a:spAutoFit/>
          </a:bodyPr>
          <a:lstStyle/>
          <a:p>
            <a:pPr algn="ctr"/>
            <a:r>
              <a:rPr lang="en-US" sz="2400" b="1" dirty="0" smtClean="0">
                <a:latin typeface="Century Gothic" pitchFamily="34" charset="0"/>
              </a:rPr>
              <a:t>We eat bread at our table.</a:t>
            </a:r>
          </a:p>
        </p:txBody>
      </p:sp>
      <p:sp>
        <p:nvSpPr>
          <p:cNvPr id="7" name="TextBox 6"/>
          <p:cNvSpPr txBox="1"/>
          <p:nvPr/>
        </p:nvSpPr>
        <p:spPr>
          <a:xfrm>
            <a:off x="533400" y="304800"/>
            <a:ext cx="7848600" cy="923330"/>
          </a:xfrm>
          <a:prstGeom prst="rect">
            <a:avLst/>
          </a:prstGeom>
          <a:solidFill>
            <a:schemeClr val="bg1"/>
          </a:solidFill>
          <a:ln w="38100">
            <a:solidFill>
              <a:schemeClr val="tx1"/>
            </a:solidFill>
          </a:ln>
        </p:spPr>
        <p:txBody>
          <a:bodyPr wrap="square" rtlCol="0">
            <a:spAutoFit/>
          </a:bodyPr>
          <a:lstStyle/>
          <a:p>
            <a:pPr algn="ctr"/>
            <a:r>
              <a:rPr lang="en-US" sz="5400" b="1" dirty="0" smtClean="0">
                <a:solidFill>
                  <a:srgbClr val="00B050"/>
                </a:solidFill>
                <a:latin typeface="Century Gothic" pitchFamily="34" charset="0"/>
                <a:ea typeface="BestMarker" pitchFamily="2" charset="0"/>
              </a:rPr>
              <a:t>Who eats the bread?</a:t>
            </a:r>
            <a:endParaRPr lang="en-US" sz="5400" b="1" dirty="0">
              <a:solidFill>
                <a:srgbClr val="00B050"/>
              </a:solidFill>
              <a:latin typeface="Century Gothic" pitchFamily="34" charset="0"/>
              <a:ea typeface="BestMarker" pitchFamily="2" charset="0"/>
            </a:endParaRPr>
          </a:p>
        </p:txBody>
      </p:sp>
      <p:pic>
        <p:nvPicPr>
          <p:cNvPr id="22530" name="Picture 2" descr="http://media.tumblr.com/tumblr_m5jabt6Q9e1qmge04.jpg"/>
          <p:cNvPicPr>
            <a:picLocks noChangeAspect="1" noChangeArrowheads="1"/>
          </p:cNvPicPr>
          <p:nvPr/>
        </p:nvPicPr>
        <p:blipFill>
          <a:blip r:embed="rId2" cstate="print"/>
          <a:srcRect/>
          <a:stretch>
            <a:fillRect/>
          </a:stretch>
        </p:blipFill>
        <p:spPr bwMode="auto">
          <a:xfrm>
            <a:off x="1371600" y="1600200"/>
            <a:ext cx="2204720" cy="2362200"/>
          </a:xfrm>
          <a:prstGeom prst="rect">
            <a:avLst/>
          </a:prstGeom>
          <a:noFill/>
          <a:ln w="19050">
            <a:solidFill>
              <a:schemeClr val="tx1"/>
            </a:solidFill>
          </a:ln>
        </p:spPr>
      </p:pic>
      <p:pic>
        <p:nvPicPr>
          <p:cNvPr id="22532" name="Picture 4" descr="http://resources0.news.com.au/images/2012/03/10/1226295/821352-girls-eating-bread.jpg"/>
          <p:cNvPicPr>
            <a:picLocks noChangeAspect="1" noChangeArrowheads="1"/>
          </p:cNvPicPr>
          <p:nvPr/>
        </p:nvPicPr>
        <p:blipFill>
          <a:blip r:embed="rId3" cstate="print"/>
          <a:srcRect l="8615" r="7692"/>
          <a:stretch>
            <a:fillRect/>
          </a:stretch>
        </p:blipFill>
        <p:spPr bwMode="auto">
          <a:xfrm>
            <a:off x="457200" y="4267200"/>
            <a:ext cx="3511030" cy="2362200"/>
          </a:xfrm>
          <a:prstGeom prst="rect">
            <a:avLst/>
          </a:prstGeom>
          <a:noFill/>
          <a:ln w="19050">
            <a:solidFill>
              <a:schemeClr val="tx1"/>
            </a:solidFill>
          </a:ln>
        </p:spPr>
      </p:pic>
      <p:pic>
        <p:nvPicPr>
          <p:cNvPr id="22536" name="Picture 8" descr="http://blog.myheritage.com/wp-content/uploads/2013/03/Family-Dinner.jpg"/>
          <p:cNvPicPr>
            <a:picLocks noChangeAspect="1" noChangeArrowheads="1"/>
          </p:cNvPicPr>
          <p:nvPr/>
        </p:nvPicPr>
        <p:blipFill>
          <a:blip r:embed="rId4" cstate="print"/>
          <a:srcRect/>
          <a:stretch>
            <a:fillRect/>
          </a:stretch>
        </p:blipFill>
        <p:spPr bwMode="auto">
          <a:xfrm>
            <a:off x="4648200" y="2667000"/>
            <a:ext cx="3810000" cy="2543175"/>
          </a:xfrm>
          <a:prstGeom prst="rect">
            <a:avLst/>
          </a:prstGeom>
          <a:noFill/>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2057400"/>
            <a:ext cx="9144000" cy="1524000"/>
            <a:chOff x="0" y="2057400"/>
            <a:chExt cx="8229600" cy="1371600"/>
          </a:xfrm>
        </p:grpSpPr>
        <p:grpSp>
          <p:nvGrpSpPr>
            <p:cNvPr id="9" name="Group 8"/>
            <p:cNvGrpSpPr/>
            <p:nvPr/>
          </p:nvGrpSpPr>
          <p:grpSpPr>
            <a:xfrm>
              <a:off x="0" y="2057400"/>
              <a:ext cx="4114800" cy="1371600"/>
              <a:chOff x="0" y="2590800"/>
              <a:chExt cx="800100" cy="381000"/>
            </a:xfrm>
          </p:grpSpPr>
          <p:cxnSp>
            <p:nvCxnSpPr>
              <p:cNvPr id="3" name="Straight Connector 2"/>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114800" y="2057400"/>
              <a:ext cx="4114800" cy="1371600"/>
              <a:chOff x="0" y="2590800"/>
              <a:chExt cx="800100" cy="381000"/>
            </a:xfrm>
          </p:grpSpPr>
          <p:cxnSp>
            <p:nvCxnSpPr>
              <p:cNvPr id="14" name="Straight Connector 13"/>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a:off x="4027713" y="2813582"/>
            <a:ext cx="1088571" cy="707886"/>
          </a:xfrm>
          <a:prstGeom prst="rect">
            <a:avLst/>
          </a:prstGeom>
          <a:noFill/>
        </p:spPr>
        <p:txBody>
          <a:bodyPr wrap="square" rtlCol="0">
            <a:spAutoFit/>
          </a:bodyPr>
          <a:lstStyle/>
          <a:p>
            <a:pPr algn="ctr"/>
            <a:r>
              <a:rPr lang="en-US" sz="4000" dirty="0" smtClean="0">
                <a:latin typeface="Century Gothic" pitchFamily="34" charset="0"/>
              </a:rPr>
              <a:t>as</a:t>
            </a:r>
            <a:endParaRPr lang="en-US" sz="4000" dirty="0">
              <a:latin typeface="Century Gothic" pitchFamily="34" charset="0"/>
            </a:endParaRPr>
          </a:p>
        </p:txBody>
      </p:sp>
      <p:pic>
        <p:nvPicPr>
          <p:cNvPr id="20" name="Picture 2" descr="http://www.celli.it/wp-content/uploads/2008/11/T250-working-in-the-field-01.jpg"/>
          <p:cNvPicPr>
            <a:picLocks noChangeAspect="1" noChangeArrowheads="1"/>
          </p:cNvPicPr>
          <p:nvPr/>
        </p:nvPicPr>
        <p:blipFill>
          <a:blip r:embed="rId2" cstate="print"/>
          <a:srcRect/>
          <a:stretch>
            <a:fillRect/>
          </a:stretch>
        </p:blipFill>
        <p:spPr bwMode="auto">
          <a:xfrm>
            <a:off x="507026" y="3962400"/>
            <a:ext cx="2598154" cy="1951502"/>
          </a:xfrm>
          <a:prstGeom prst="rect">
            <a:avLst/>
          </a:prstGeom>
          <a:noFill/>
          <a:ln w="38100">
            <a:solidFill>
              <a:schemeClr val="tx1"/>
            </a:solidFill>
          </a:ln>
        </p:spPr>
      </p:pic>
      <p:pic>
        <p:nvPicPr>
          <p:cNvPr id="1026" name="Picture 2" descr="http://apogeemedia.net/userfiles/farmer2_sto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92" y="709644"/>
            <a:ext cx="2458188" cy="255743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2" name="Picture 4" descr="http://www.visualphotos.com/photo/2x4768386/farmer_driving_combine_harvester_24mrk0063rf.jpg"/>
          <p:cNvPicPr>
            <a:picLocks noChangeAspect="1" noChangeArrowheads="1"/>
          </p:cNvPicPr>
          <p:nvPr/>
        </p:nvPicPr>
        <p:blipFill>
          <a:blip r:embed="rId4" cstate="print"/>
          <a:srcRect t="6312" r="154" b="8481"/>
          <a:stretch>
            <a:fillRect/>
          </a:stretch>
        </p:blipFill>
        <p:spPr bwMode="auto">
          <a:xfrm>
            <a:off x="5623008" y="1112535"/>
            <a:ext cx="3207376" cy="2138251"/>
          </a:xfrm>
          <a:prstGeom prst="rect">
            <a:avLst/>
          </a:prstGeom>
          <a:noFill/>
          <a:ln w="38100">
            <a:solidFill>
              <a:schemeClr val="tx1"/>
            </a:solidFill>
          </a:ln>
        </p:spPr>
      </p:pic>
      <p:pic>
        <p:nvPicPr>
          <p:cNvPr id="23" name="Picture 2" descr="http://thumbs.dreamstime.com/thumblarge_301/1219112292CciDpj.jpg"/>
          <p:cNvPicPr>
            <a:picLocks noChangeAspect="1" noChangeArrowheads="1"/>
          </p:cNvPicPr>
          <p:nvPr/>
        </p:nvPicPr>
        <p:blipFill>
          <a:blip r:embed="rId5" cstate="print"/>
          <a:srcRect/>
          <a:stretch>
            <a:fillRect/>
          </a:stretch>
        </p:blipFill>
        <p:spPr bwMode="auto">
          <a:xfrm>
            <a:off x="5773585" y="3820146"/>
            <a:ext cx="2981347" cy="2236010"/>
          </a:xfrm>
          <a:prstGeom prst="rect">
            <a:avLst/>
          </a:prstGeom>
          <a:noFill/>
          <a:ln w="38100">
            <a:solidFill>
              <a:schemeClr val="tx1"/>
            </a:solidFill>
          </a:ln>
        </p:spPr>
      </p:pic>
      <p:sp>
        <p:nvSpPr>
          <p:cNvPr id="21" name="TextBox 20"/>
          <p:cNvSpPr txBox="1"/>
          <p:nvPr/>
        </p:nvSpPr>
        <p:spPr>
          <a:xfrm>
            <a:off x="377489" y="6172200"/>
            <a:ext cx="6382188" cy="461665"/>
          </a:xfrm>
          <a:prstGeom prst="rect">
            <a:avLst/>
          </a:prstGeom>
          <a:solidFill>
            <a:schemeClr val="bg1"/>
          </a:solidFill>
          <a:ln>
            <a:solidFill>
              <a:schemeClr val="tx1"/>
            </a:solidFill>
          </a:ln>
        </p:spPr>
        <p:txBody>
          <a:bodyPr wrap="square" rtlCol="0">
            <a:spAutoFit/>
          </a:bodyPr>
          <a:lstStyle/>
          <a:p>
            <a:r>
              <a:rPr lang="en-US" sz="2400" dirty="0" smtClean="0">
                <a:latin typeface="Century Gothic" pitchFamily="34" charset="0"/>
              </a:rPr>
              <a:t>Relating Factor: helps with the bread by</a:t>
            </a:r>
            <a:endParaRPr lang="en-US" sz="2400" dirty="0">
              <a:latin typeface="Century Gothic" pitchFamily="34" charset="0"/>
            </a:endParaRPr>
          </a:p>
        </p:txBody>
      </p:sp>
    </p:spTree>
    <p:extLst>
      <p:ext uri="{BB962C8B-B14F-4D97-AF65-F5344CB8AC3E}">
        <p14:creationId xmlns:p14="http://schemas.microsoft.com/office/powerpoint/2010/main" val="30941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2057400"/>
            <a:ext cx="9144000" cy="1524000"/>
            <a:chOff x="0" y="2057400"/>
            <a:chExt cx="8229600" cy="1371600"/>
          </a:xfrm>
        </p:grpSpPr>
        <p:grpSp>
          <p:nvGrpSpPr>
            <p:cNvPr id="9" name="Group 8"/>
            <p:cNvGrpSpPr/>
            <p:nvPr/>
          </p:nvGrpSpPr>
          <p:grpSpPr>
            <a:xfrm>
              <a:off x="0" y="2057400"/>
              <a:ext cx="4114800" cy="1371600"/>
              <a:chOff x="0" y="2590800"/>
              <a:chExt cx="800100" cy="381000"/>
            </a:xfrm>
          </p:grpSpPr>
          <p:cxnSp>
            <p:nvCxnSpPr>
              <p:cNvPr id="3" name="Straight Connector 2"/>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114800" y="2057400"/>
              <a:ext cx="4114800" cy="1371600"/>
              <a:chOff x="0" y="2590800"/>
              <a:chExt cx="800100" cy="381000"/>
            </a:xfrm>
          </p:grpSpPr>
          <p:cxnSp>
            <p:nvCxnSpPr>
              <p:cNvPr id="14" name="Straight Connector 13"/>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a:off x="4027713" y="2813582"/>
            <a:ext cx="1088571" cy="707886"/>
          </a:xfrm>
          <a:prstGeom prst="rect">
            <a:avLst/>
          </a:prstGeom>
          <a:noFill/>
        </p:spPr>
        <p:txBody>
          <a:bodyPr wrap="square" rtlCol="0">
            <a:spAutoFit/>
          </a:bodyPr>
          <a:lstStyle/>
          <a:p>
            <a:pPr algn="ctr"/>
            <a:r>
              <a:rPr lang="en-US" sz="4000" dirty="0" smtClean="0">
                <a:latin typeface="Century Gothic" pitchFamily="34" charset="0"/>
              </a:rPr>
              <a:t>as</a:t>
            </a:r>
            <a:endParaRPr lang="en-US" sz="4000" dirty="0">
              <a:latin typeface="Century Gothic" pitchFamily="34" charset="0"/>
            </a:endParaRPr>
          </a:p>
        </p:txBody>
      </p:sp>
      <p:pic>
        <p:nvPicPr>
          <p:cNvPr id="17" name="Picture 4" descr="http://1.bp.blogspot.com/-J5IRB9NoifQ/T2HhzQzIk2I/AAAAAAAAA7s/oO_ZDfAHb4Q/s1600/truck-driver.gif"/>
          <p:cNvPicPr>
            <a:picLocks noChangeAspect="1" noChangeArrowheads="1"/>
          </p:cNvPicPr>
          <p:nvPr/>
        </p:nvPicPr>
        <p:blipFill>
          <a:blip r:embed="rId2" cstate="print"/>
          <a:srcRect/>
          <a:stretch>
            <a:fillRect/>
          </a:stretch>
        </p:blipFill>
        <p:spPr bwMode="auto">
          <a:xfrm>
            <a:off x="472603" y="985882"/>
            <a:ext cx="2667000" cy="2391556"/>
          </a:xfrm>
          <a:prstGeom prst="rect">
            <a:avLst/>
          </a:prstGeom>
          <a:noFill/>
          <a:ln w="38100">
            <a:solidFill>
              <a:schemeClr val="tx1"/>
            </a:solidFill>
          </a:ln>
        </p:spPr>
      </p:pic>
      <p:pic>
        <p:nvPicPr>
          <p:cNvPr id="18" name="Picture 2" descr="http://www.tankersolutions.co.nz/PictureLibrary/Gallery/ActusBulkGrainTruck.JPG"/>
          <p:cNvPicPr>
            <a:picLocks noChangeAspect="1" noChangeArrowheads="1"/>
          </p:cNvPicPr>
          <p:nvPr/>
        </p:nvPicPr>
        <p:blipFill>
          <a:blip r:embed="rId3" cstate="print"/>
          <a:srcRect/>
          <a:stretch>
            <a:fillRect/>
          </a:stretch>
        </p:blipFill>
        <p:spPr bwMode="auto">
          <a:xfrm>
            <a:off x="179067" y="3844726"/>
            <a:ext cx="3304362" cy="1883331"/>
          </a:xfrm>
          <a:prstGeom prst="rect">
            <a:avLst/>
          </a:prstGeom>
          <a:noFill/>
          <a:ln w="38100">
            <a:solidFill>
              <a:schemeClr val="tx1"/>
            </a:solidFill>
          </a:ln>
        </p:spPr>
      </p:pic>
      <p:pic>
        <p:nvPicPr>
          <p:cNvPr id="21" name="Picture 4" descr="Jared Van Camp operates Nellcôte's flour mill."/>
          <p:cNvPicPr>
            <a:picLocks noChangeAspect="1" noChangeArrowheads="1"/>
          </p:cNvPicPr>
          <p:nvPr/>
        </p:nvPicPr>
        <p:blipFill>
          <a:blip r:embed="rId4" cstate="print"/>
          <a:srcRect/>
          <a:stretch>
            <a:fillRect/>
          </a:stretch>
        </p:blipFill>
        <p:spPr bwMode="auto">
          <a:xfrm>
            <a:off x="6206507" y="951469"/>
            <a:ext cx="2391555" cy="2391556"/>
          </a:xfrm>
          <a:prstGeom prst="rect">
            <a:avLst/>
          </a:prstGeom>
          <a:noFill/>
          <a:ln w="38100">
            <a:solidFill>
              <a:schemeClr val="tx1"/>
            </a:solidFill>
          </a:ln>
        </p:spPr>
      </p:pic>
      <p:sp>
        <p:nvSpPr>
          <p:cNvPr id="20" name="TextBox 19"/>
          <p:cNvSpPr txBox="1"/>
          <p:nvPr/>
        </p:nvSpPr>
        <p:spPr>
          <a:xfrm>
            <a:off x="179067" y="6226757"/>
            <a:ext cx="6382188" cy="461665"/>
          </a:xfrm>
          <a:prstGeom prst="rect">
            <a:avLst/>
          </a:prstGeom>
          <a:solidFill>
            <a:schemeClr val="bg1"/>
          </a:solidFill>
          <a:ln>
            <a:solidFill>
              <a:schemeClr val="tx1"/>
            </a:solidFill>
          </a:ln>
        </p:spPr>
        <p:txBody>
          <a:bodyPr wrap="square" rtlCol="0">
            <a:spAutoFit/>
          </a:bodyPr>
          <a:lstStyle/>
          <a:p>
            <a:r>
              <a:rPr lang="en-US" sz="2400" dirty="0" smtClean="0">
                <a:latin typeface="Century Gothic" pitchFamily="34" charset="0"/>
              </a:rPr>
              <a:t>Relating Factor: helps with the bread by</a:t>
            </a:r>
            <a:endParaRPr lang="en-US" sz="2400" dirty="0">
              <a:latin typeface="Century Gothic" pitchFamily="34" charset="0"/>
            </a:endParaRPr>
          </a:p>
        </p:txBody>
      </p:sp>
      <p:pic>
        <p:nvPicPr>
          <p:cNvPr id="24" name="Picture 2" descr="wheat flour mill"/>
          <p:cNvPicPr>
            <a:picLocks noChangeAspect="1" noChangeArrowheads="1"/>
          </p:cNvPicPr>
          <p:nvPr/>
        </p:nvPicPr>
        <p:blipFill>
          <a:blip r:embed="rId5" cstate="print"/>
          <a:srcRect/>
          <a:stretch>
            <a:fillRect/>
          </a:stretch>
        </p:blipFill>
        <p:spPr bwMode="auto">
          <a:xfrm>
            <a:off x="6231088" y="3844725"/>
            <a:ext cx="2612865" cy="2612865"/>
          </a:xfrm>
          <a:prstGeom prst="rect">
            <a:avLst/>
          </a:prstGeom>
          <a:noFill/>
          <a:ln w="38100">
            <a:solidFill>
              <a:schemeClr val="tx1"/>
            </a:solidFill>
          </a:ln>
        </p:spPr>
      </p:pic>
    </p:spTree>
    <p:extLst>
      <p:ext uri="{BB962C8B-B14F-4D97-AF65-F5344CB8AC3E}">
        <p14:creationId xmlns:p14="http://schemas.microsoft.com/office/powerpoint/2010/main" val="37657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1562978"/>
            <a:ext cx="9144000" cy="1524000"/>
            <a:chOff x="0" y="2057400"/>
            <a:chExt cx="8229600" cy="1371600"/>
          </a:xfrm>
        </p:grpSpPr>
        <p:grpSp>
          <p:nvGrpSpPr>
            <p:cNvPr id="9" name="Group 8"/>
            <p:cNvGrpSpPr/>
            <p:nvPr/>
          </p:nvGrpSpPr>
          <p:grpSpPr>
            <a:xfrm>
              <a:off x="0" y="2057400"/>
              <a:ext cx="4114800" cy="1371600"/>
              <a:chOff x="0" y="2590800"/>
              <a:chExt cx="800100" cy="381000"/>
            </a:xfrm>
          </p:grpSpPr>
          <p:cxnSp>
            <p:nvCxnSpPr>
              <p:cNvPr id="3" name="Straight Connector 2"/>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114800" y="2057400"/>
              <a:ext cx="4114800" cy="1371600"/>
              <a:chOff x="0" y="2590800"/>
              <a:chExt cx="800100" cy="381000"/>
            </a:xfrm>
          </p:grpSpPr>
          <p:cxnSp>
            <p:nvCxnSpPr>
              <p:cNvPr id="14" name="Straight Connector 13"/>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a:off x="4027713" y="2319160"/>
            <a:ext cx="1088571" cy="707886"/>
          </a:xfrm>
          <a:prstGeom prst="rect">
            <a:avLst/>
          </a:prstGeom>
          <a:noFill/>
        </p:spPr>
        <p:txBody>
          <a:bodyPr wrap="square" rtlCol="0">
            <a:spAutoFit/>
          </a:bodyPr>
          <a:lstStyle/>
          <a:p>
            <a:pPr algn="ctr"/>
            <a:r>
              <a:rPr lang="en-US" sz="4000" dirty="0" smtClean="0">
                <a:latin typeface="Century Gothic" pitchFamily="34" charset="0"/>
              </a:rPr>
              <a:t>as</a:t>
            </a:r>
            <a:endParaRPr lang="en-US" sz="4000" dirty="0">
              <a:latin typeface="Century Gothic" pitchFamily="34" charset="0"/>
            </a:endParaRPr>
          </a:p>
        </p:txBody>
      </p:sp>
      <p:pic>
        <p:nvPicPr>
          <p:cNvPr id="20" name="Picture 2" descr="Boudin Bakery master baker Fernando Padilla dumps a bag of flour into a mixer to make sourdough bread at Boudin Bakery April 21, 2008 in San Francisco, California. Boudin, the oldest continuously operating business in San Francisco and the original Sourdough French bread maker is being forced to raise prices on its popular sourdough bread as the cost of flour has nearly tripled in the past year due to high wheat prices caused by strong worldwide demand and increased price speculation."/>
          <p:cNvPicPr>
            <a:picLocks noChangeAspect="1" noChangeArrowheads="1"/>
          </p:cNvPicPr>
          <p:nvPr/>
        </p:nvPicPr>
        <p:blipFill>
          <a:blip r:embed="rId2" cstate="print"/>
          <a:srcRect/>
          <a:stretch>
            <a:fillRect/>
          </a:stretch>
        </p:blipFill>
        <p:spPr bwMode="auto">
          <a:xfrm>
            <a:off x="163052" y="381000"/>
            <a:ext cx="3331028" cy="2363955"/>
          </a:xfrm>
          <a:prstGeom prst="rect">
            <a:avLst/>
          </a:prstGeom>
          <a:noFill/>
          <a:ln w="38100">
            <a:solidFill>
              <a:schemeClr val="tx1"/>
            </a:solidFill>
          </a:ln>
        </p:spPr>
      </p:pic>
      <p:pic>
        <p:nvPicPr>
          <p:cNvPr id="23" name="Picture 4" descr="http://www.fairfieldbread.com/wp-content/uploads/2011/07/shaping-I.jpg"/>
          <p:cNvPicPr>
            <a:picLocks noChangeAspect="1" noChangeArrowheads="1"/>
          </p:cNvPicPr>
          <p:nvPr/>
        </p:nvPicPr>
        <p:blipFill>
          <a:blip r:embed="rId3" cstate="print"/>
          <a:srcRect/>
          <a:stretch>
            <a:fillRect/>
          </a:stretch>
        </p:blipFill>
        <p:spPr bwMode="auto">
          <a:xfrm>
            <a:off x="533400" y="3239378"/>
            <a:ext cx="2133600" cy="2844800"/>
          </a:xfrm>
          <a:prstGeom prst="rect">
            <a:avLst/>
          </a:prstGeom>
          <a:noFill/>
          <a:ln w="38100">
            <a:solidFill>
              <a:schemeClr val="tx1"/>
            </a:solidFill>
          </a:ln>
        </p:spPr>
      </p:pic>
      <p:pic>
        <p:nvPicPr>
          <p:cNvPr id="26" name="Picture 2" descr="http://www.theparisreview.org/blog/wp-content/uploads/2010/11/wonderbread.jpg"/>
          <p:cNvPicPr>
            <a:picLocks noChangeAspect="1" noChangeArrowheads="1"/>
          </p:cNvPicPr>
          <p:nvPr/>
        </p:nvPicPr>
        <p:blipFill rotWithShape="1">
          <a:blip r:embed="rId4" cstate="print"/>
          <a:srcRect l="7093"/>
          <a:stretch/>
        </p:blipFill>
        <p:spPr bwMode="auto">
          <a:xfrm>
            <a:off x="5884606" y="381000"/>
            <a:ext cx="3020610" cy="2438400"/>
          </a:xfrm>
          <a:prstGeom prst="rect">
            <a:avLst/>
          </a:prstGeom>
          <a:noFill/>
          <a:ln w="38100">
            <a:solidFill>
              <a:schemeClr val="tx1"/>
            </a:solidFill>
          </a:ln>
        </p:spPr>
      </p:pic>
      <p:pic>
        <p:nvPicPr>
          <p:cNvPr id="27" name="Picture 4" descr="http://mediacontrolsus.files.wordpress.com/2012/09/6060679268_073789ebf6_z1.jpeg"/>
          <p:cNvPicPr>
            <a:picLocks noChangeAspect="1" noChangeArrowheads="1"/>
          </p:cNvPicPr>
          <p:nvPr/>
        </p:nvPicPr>
        <p:blipFill>
          <a:blip r:embed="rId5" cstate="print"/>
          <a:srcRect/>
          <a:stretch>
            <a:fillRect/>
          </a:stretch>
        </p:blipFill>
        <p:spPr bwMode="auto">
          <a:xfrm>
            <a:off x="5654016" y="3412204"/>
            <a:ext cx="3295036" cy="2435238"/>
          </a:xfrm>
          <a:prstGeom prst="rect">
            <a:avLst/>
          </a:prstGeom>
          <a:noFill/>
          <a:ln w="38100">
            <a:solidFill>
              <a:schemeClr val="tx1"/>
            </a:solidFill>
          </a:ln>
        </p:spPr>
      </p:pic>
      <p:sp>
        <p:nvSpPr>
          <p:cNvPr id="17" name="TextBox 16"/>
          <p:cNvSpPr txBox="1"/>
          <p:nvPr/>
        </p:nvSpPr>
        <p:spPr>
          <a:xfrm>
            <a:off x="377489" y="6172200"/>
            <a:ext cx="6382188" cy="461665"/>
          </a:xfrm>
          <a:prstGeom prst="rect">
            <a:avLst/>
          </a:prstGeom>
          <a:solidFill>
            <a:schemeClr val="bg1"/>
          </a:solidFill>
          <a:ln>
            <a:solidFill>
              <a:schemeClr val="tx1"/>
            </a:solidFill>
          </a:ln>
        </p:spPr>
        <p:txBody>
          <a:bodyPr wrap="square" rtlCol="0">
            <a:spAutoFit/>
          </a:bodyPr>
          <a:lstStyle/>
          <a:p>
            <a:r>
              <a:rPr lang="en-US" sz="2400" dirty="0" smtClean="0">
                <a:latin typeface="Century Gothic" pitchFamily="34" charset="0"/>
              </a:rPr>
              <a:t>Relating Factor: helps with the bread by</a:t>
            </a:r>
            <a:endParaRPr lang="en-US" sz="2400" dirty="0">
              <a:latin typeface="Century Gothic" pitchFamily="34" charset="0"/>
            </a:endParaRPr>
          </a:p>
        </p:txBody>
      </p:sp>
    </p:spTree>
    <p:extLst>
      <p:ext uri="{BB962C8B-B14F-4D97-AF65-F5344CB8AC3E}">
        <p14:creationId xmlns:p14="http://schemas.microsoft.com/office/powerpoint/2010/main" val="32771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2057400"/>
            <a:ext cx="9144000" cy="1524000"/>
            <a:chOff x="0" y="2057400"/>
            <a:chExt cx="8229600" cy="1371600"/>
          </a:xfrm>
        </p:grpSpPr>
        <p:grpSp>
          <p:nvGrpSpPr>
            <p:cNvPr id="9" name="Group 8"/>
            <p:cNvGrpSpPr/>
            <p:nvPr/>
          </p:nvGrpSpPr>
          <p:grpSpPr>
            <a:xfrm>
              <a:off x="0" y="2057400"/>
              <a:ext cx="4114800" cy="1371600"/>
              <a:chOff x="0" y="2590800"/>
              <a:chExt cx="800100" cy="381000"/>
            </a:xfrm>
          </p:grpSpPr>
          <p:cxnSp>
            <p:nvCxnSpPr>
              <p:cNvPr id="3" name="Straight Connector 2"/>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114800" y="2057400"/>
              <a:ext cx="4114800" cy="1371600"/>
              <a:chOff x="0" y="2590800"/>
              <a:chExt cx="800100" cy="381000"/>
            </a:xfrm>
          </p:grpSpPr>
          <p:cxnSp>
            <p:nvCxnSpPr>
              <p:cNvPr id="14" name="Straight Connector 13"/>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a:off x="4027713" y="2813582"/>
            <a:ext cx="1088571" cy="707886"/>
          </a:xfrm>
          <a:prstGeom prst="rect">
            <a:avLst/>
          </a:prstGeom>
          <a:noFill/>
        </p:spPr>
        <p:txBody>
          <a:bodyPr wrap="square" rtlCol="0">
            <a:spAutoFit/>
          </a:bodyPr>
          <a:lstStyle/>
          <a:p>
            <a:pPr algn="ctr"/>
            <a:r>
              <a:rPr lang="en-US" sz="4000" dirty="0" smtClean="0">
                <a:latin typeface="Century Gothic" pitchFamily="34" charset="0"/>
              </a:rPr>
              <a:t>as</a:t>
            </a:r>
            <a:endParaRPr lang="en-US" sz="4000" dirty="0">
              <a:latin typeface="Century Gothic" pitchFamily="34" charset="0"/>
            </a:endParaRPr>
          </a:p>
        </p:txBody>
      </p:sp>
      <p:pic>
        <p:nvPicPr>
          <p:cNvPr id="17" name="Picture 10" descr="http://us.123rf.com/400wm/400/400/ariwasabi/ariwasabi1011/ariwasabi101100036/8294734-smiling-woman-sales-clerk-giving-baguette-bread-to-customer-camera--isolated-on-white-background.jpg"/>
          <p:cNvPicPr>
            <a:picLocks noChangeAspect="1" noChangeArrowheads="1"/>
          </p:cNvPicPr>
          <p:nvPr/>
        </p:nvPicPr>
        <p:blipFill>
          <a:blip r:embed="rId2" cstate="print"/>
          <a:srcRect/>
          <a:stretch>
            <a:fillRect/>
          </a:stretch>
        </p:blipFill>
        <p:spPr bwMode="auto">
          <a:xfrm>
            <a:off x="599882" y="265471"/>
            <a:ext cx="2230815" cy="3140468"/>
          </a:xfrm>
          <a:prstGeom prst="rect">
            <a:avLst/>
          </a:prstGeom>
          <a:noFill/>
          <a:ln w="28575">
            <a:solidFill>
              <a:schemeClr val="tx1"/>
            </a:solidFill>
          </a:ln>
        </p:spPr>
      </p:pic>
      <p:pic>
        <p:nvPicPr>
          <p:cNvPr id="18" name="Picture 2" descr="http://www.newstank.co.uk/wp-content/uploads/2012/08/Woman-buying-bread.jpg"/>
          <p:cNvPicPr>
            <a:picLocks noChangeAspect="1" noChangeArrowheads="1"/>
          </p:cNvPicPr>
          <p:nvPr/>
        </p:nvPicPr>
        <p:blipFill>
          <a:blip r:embed="rId3" cstate="print"/>
          <a:srcRect/>
          <a:stretch>
            <a:fillRect/>
          </a:stretch>
        </p:blipFill>
        <p:spPr bwMode="auto">
          <a:xfrm>
            <a:off x="194187" y="3822290"/>
            <a:ext cx="3194011" cy="2133600"/>
          </a:xfrm>
          <a:prstGeom prst="rect">
            <a:avLst/>
          </a:prstGeom>
          <a:noFill/>
          <a:ln w="38100">
            <a:solidFill>
              <a:schemeClr val="tx1"/>
            </a:solidFill>
          </a:ln>
        </p:spPr>
      </p:pic>
      <p:pic>
        <p:nvPicPr>
          <p:cNvPr id="21" name="Picture 8" descr="http://blog.myheritage.com/wp-content/uploads/2013/03/Family-Dinner.jpg"/>
          <p:cNvPicPr>
            <a:picLocks noChangeAspect="1" noChangeArrowheads="1"/>
          </p:cNvPicPr>
          <p:nvPr/>
        </p:nvPicPr>
        <p:blipFill>
          <a:blip r:embed="rId4" cstate="print"/>
          <a:srcRect/>
          <a:stretch>
            <a:fillRect/>
          </a:stretch>
        </p:blipFill>
        <p:spPr bwMode="auto">
          <a:xfrm>
            <a:off x="5326186" y="3810000"/>
            <a:ext cx="3600097" cy="2403065"/>
          </a:xfrm>
          <a:prstGeom prst="rect">
            <a:avLst/>
          </a:prstGeom>
          <a:noFill/>
          <a:ln w="38100">
            <a:solidFill>
              <a:schemeClr val="tx1"/>
            </a:solidFill>
          </a:ln>
        </p:spPr>
      </p:pic>
      <p:pic>
        <p:nvPicPr>
          <p:cNvPr id="2050" name="Picture 2" descr="http://us.cdn4.123rf.com/168nwm/acanonguy/acanonguy1110/acanonguy111000017/10781966-beautiful-hispanic-woman-cutting-br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17435"/>
            <a:ext cx="2133600" cy="317207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2400" y="6243935"/>
            <a:ext cx="6382188" cy="461665"/>
          </a:xfrm>
          <a:prstGeom prst="rect">
            <a:avLst/>
          </a:prstGeom>
          <a:solidFill>
            <a:schemeClr val="bg1"/>
          </a:solidFill>
          <a:ln>
            <a:solidFill>
              <a:schemeClr val="tx1"/>
            </a:solidFill>
          </a:ln>
        </p:spPr>
        <p:txBody>
          <a:bodyPr wrap="square" rtlCol="0">
            <a:spAutoFit/>
          </a:bodyPr>
          <a:lstStyle/>
          <a:p>
            <a:r>
              <a:rPr lang="en-US" sz="2400" dirty="0" smtClean="0">
                <a:latin typeface="Century Gothic" pitchFamily="34" charset="0"/>
              </a:rPr>
              <a:t>Relating Factor: helps with the bread by</a:t>
            </a:r>
            <a:endParaRPr lang="en-US" sz="2400" dirty="0">
              <a:latin typeface="Century Gothic" pitchFamily="34" charset="0"/>
            </a:endParaRPr>
          </a:p>
        </p:txBody>
      </p:sp>
    </p:spTree>
    <p:extLst>
      <p:ext uri="{BB962C8B-B14F-4D97-AF65-F5344CB8AC3E}">
        <p14:creationId xmlns:p14="http://schemas.microsoft.com/office/powerpoint/2010/main" val="351433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28601"/>
            <a:ext cx="5791200" cy="830997"/>
          </a:xfrm>
          <a:prstGeom prst="rect">
            <a:avLst/>
          </a:prstGeom>
          <a:solidFill>
            <a:schemeClr val="bg1"/>
          </a:solidFill>
          <a:ln w="38100">
            <a:solidFill>
              <a:schemeClr val="tx1"/>
            </a:solidFill>
          </a:ln>
        </p:spPr>
        <p:txBody>
          <a:bodyPr wrap="square" rtlCol="0">
            <a:spAutoFit/>
          </a:bodyPr>
          <a:lstStyle/>
          <a:p>
            <a:pPr algn="ctr"/>
            <a:r>
              <a:rPr lang="en-US" sz="4800" b="1" dirty="0" smtClean="0">
                <a:solidFill>
                  <a:schemeClr val="accent6">
                    <a:lumMod val="75000"/>
                  </a:schemeClr>
                </a:solidFill>
                <a:latin typeface="Century Gothic" pitchFamily="34" charset="0"/>
                <a:ea typeface="BestMarker" pitchFamily="2" charset="0"/>
              </a:rPr>
              <a:t>Table of Contents</a:t>
            </a:r>
            <a:endParaRPr lang="en-US" sz="4800" b="1" dirty="0">
              <a:solidFill>
                <a:schemeClr val="accent6">
                  <a:lumMod val="75000"/>
                </a:schemeClr>
              </a:solidFill>
              <a:latin typeface="Century Gothic" pitchFamily="34" charset="0"/>
              <a:ea typeface="BestMarker" pitchFamily="2" charset="0"/>
            </a:endParaRPr>
          </a:p>
        </p:txBody>
      </p:sp>
      <p:sp>
        <p:nvSpPr>
          <p:cNvPr id="19" name="TextBox 18"/>
          <p:cNvSpPr txBox="1"/>
          <p:nvPr/>
        </p:nvSpPr>
        <p:spPr>
          <a:xfrm>
            <a:off x="457200" y="1447800"/>
            <a:ext cx="8458200" cy="5078313"/>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latin typeface="Century Gothic" pitchFamily="34" charset="0"/>
              </a:rPr>
              <a:t>A </a:t>
            </a:r>
            <a:r>
              <a:rPr lang="en-US" sz="2000" b="1" dirty="0" smtClean="0">
                <a:solidFill>
                  <a:schemeClr val="accent6">
                    <a:lumMod val="75000"/>
                  </a:schemeClr>
                </a:solidFill>
                <a:latin typeface="Century Gothic" pitchFamily="34" charset="0"/>
              </a:rPr>
              <a:t>farmer</a:t>
            </a:r>
            <a:r>
              <a:rPr lang="en-US" sz="2000" b="1" dirty="0" smtClean="0">
                <a:latin typeface="Century Gothic" pitchFamily="34" charset="0"/>
              </a:rPr>
              <a:t> plants the wheat                                          page 3                                                                         </a:t>
            </a:r>
          </a:p>
          <a:p>
            <a:r>
              <a:rPr lang="en-US" sz="2000" b="1" dirty="0" smtClean="0">
                <a:latin typeface="Century Gothic" pitchFamily="34" charset="0"/>
              </a:rPr>
              <a:t>                                             </a:t>
            </a:r>
          </a:p>
          <a:p>
            <a:r>
              <a:rPr lang="en-US" sz="2000" b="1" dirty="0" smtClean="0">
                <a:latin typeface="Century Gothic" pitchFamily="34" charset="0"/>
              </a:rPr>
              <a:t>A </a:t>
            </a:r>
            <a:r>
              <a:rPr lang="en-US" sz="2000" b="1" dirty="0" smtClean="0">
                <a:solidFill>
                  <a:schemeClr val="accent6">
                    <a:lumMod val="75000"/>
                  </a:schemeClr>
                </a:solidFill>
                <a:latin typeface="Century Gothic" pitchFamily="34" charset="0"/>
              </a:rPr>
              <a:t>harvester</a:t>
            </a:r>
            <a:r>
              <a:rPr lang="en-US" sz="2000" b="1" dirty="0" smtClean="0">
                <a:latin typeface="Century Gothic" pitchFamily="34" charset="0"/>
              </a:rPr>
              <a:t> cuts the wheat                                         page 4</a:t>
            </a:r>
          </a:p>
          <a:p>
            <a:endParaRPr lang="en-US" sz="2000" b="1" dirty="0" smtClean="0">
              <a:latin typeface="Century Gothic" pitchFamily="34" charset="0"/>
            </a:endParaRPr>
          </a:p>
          <a:p>
            <a:r>
              <a:rPr lang="en-US" sz="2000" b="1" dirty="0" smtClean="0">
                <a:latin typeface="Century Gothic" pitchFamily="34" charset="0"/>
              </a:rPr>
              <a:t>A </a:t>
            </a:r>
            <a:r>
              <a:rPr lang="en-US" sz="2000" b="1" dirty="0" smtClean="0">
                <a:solidFill>
                  <a:schemeClr val="accent6">
                    <a:lumMod val="75000"/>
                  </a:schemeClr>
                </a:solidFill>
                <a:latin typeface="Century Gothic" pitchFamily="34" charset="0"/>
              </a:rPr>
              <a:t>truck driver </a:t>
            </a:r>
            <a:r>
              <a:rPr lang="en-US" sz="2000" b="1" dirty="0" smtClean="0">
                <a:latin typeface="Century Gothic" pitchFamily="34" charset="0"/>
              </a:rPr>
              <a:t>takes the seeds to the mill                  page 5</a:t>
            </a:r>
          </a:p>
          <a:p>
            <a:endParaRPr lang="en-US" sz="2400" b="1" dirty="0" smtClean="0">
              <a:latin typeface="Century Gothic" pitchFamily="34" charset="0"/>
            </a:endParaRPr>
          </a:p>
          <a:p>
            <a:r>
              <a:rPr lang="en-US" sz="2000" b="1" dirty="0" smtClean="0">
                <a:latin typeface="Century Gothic" pitchFamily="34" charset="0"/>
              </a:rPr>
              <a:t>A </a:t>
            </a:r>
            <a:r>
              <a:rPr lang="en-US" sz="2000" b="1" dirty="0" smtClean="0">
                <a:solidFill>
                  <a:schemeClr val="accent6">
                    <a:lumMod val="75000"/>
                  </a:schemeClr>
                </a:solidFill>
                <a:latin typeface="Century Gothic" pitchFamily="34" charset="0"/>
              </a:rPr>
              <a:t>miller</a:t>
            </a:r>
            <a:r>
              <a:rPr lang="en-US" sz="2000" b="1" dirty="0" smtClean="0">
                <a:latin typeface="Century Gothic" pitchFamily="34" charset="0"/>
              </a:rPr>
              <a:t> makes the flour                                              page 6</a:t>
            </a:r>
          </a:p>
          <a:p>
            <a:endParaRPr lang="en-US" sz="2000" b="1" dirty="0" smtClean="0">
              <a:latin typeface="Century Gothic" pitchFamily="34" charset="0"/>
            </a:endParaRPr>
          </a:p>
          <a:p>
            <a:r>
              <a:rPr lang="en-US" sz="2000" b="1" dirty="0" smtClean="0">
                <a:latin typeface="Century Gothic" pitchFamily="34" charset="0"/>
              </a:rPr>
              <a:t>A </a:t>
            </a:r>
            <a:r>
              <a:rPr lang="en-US" sz="2000" b="1" dirty="0" smtClean="0">
                <a:solidFill>
                  <a:schemeClr val="accent6">
                    <a:lumMod val="75000"/>
                  </a:schemeClr>
                </a:solidFill>
                <a:latin typeface="Century Gothic" pitchFamily="34" charset="0"/>
              </a:rPr>
              <a:t>baker</a:t>
            </a:r>
            <a:r>
              <a:rPr lang="en-US" sz="2000" b="1" dirty="0" smtClean="0">
                <a:latin typeface="Century Gothic" pitchFamily="34" charset="0"/>
              </a:rPr>
              <a:t> makes </a:t>
            </a:r>
            <a:r>
              <a:rPr lang="en-US" sz="2000" b="1" smtClean="0">
                <a:latin typeface="Century Gothic" pitchFamily="34" charset="0"/>
              </a:rPr>
              <a:t>bread                                                 pages </a:t>
            </a:r>
            <a:r>
              <a:rPr lang="en-US" sz="2000" b="1" dirty="0" smtClean="0">
                <a:latin typeface="Century Gothic" pitchFamily="34" charset="0"/>
              </a:rPr>
              <a:t>7-8</a:t>
            </a:r>
          </a:p>
          <a:p>
            <a:endParaRPr lang="en-US" sz="2000" b="1" dirty="0" smtClean="0">
              <a:latin typeface="Century Gothic" pitchFamily="34" charset="0"/>
            </a:endParaRPr>
          </a:p>
          <a:p>
            <a:r>
              <a:rPr lang="en-US" sz="2000" b="1" dirty="0" smtClean="0">
                <a:latin typeface="Century Gothic" pitchFamily="34" charset="0"/>
              </a:rPr>
              <a:t>A </a:t>
            </a:r>
            <a:r>
              <a:rPr lang="en-US" sz="2000" b="1" dirty="0" smtClean="0">
                <a:solidFill>
                  <a:schemeClr val="accent6">
                    <a:lumMod val="75000"/>
                  </a:schemeClr>
                </a:solidFill>
                <a:latin typeface="Century Gothic" pitchFamily="34" charset="0"/>
              </a:rPr>
              <a:t>clerk</a:t>
            </a:r>
            <a:r>
              <a:rPr lang="en-US" sz="2000" b="1" dirty="0" smtClean="0">
                <a:latin typeface="Century Gothic" pitchFamily="34" charset="0"/>
              </a:rPr>
              <a:t> sells the bread                                                 page 9                                </a:t>
            </a:r>
          </a:p>
          <a:p>
            <a:endParaRPr lang="en-US" sz="2000" b="1" dirty="0" smtClean="0">
              <a:latin typeface="Century Gothic" pitchFamily="34" charset="0"/>
            </a:endParaRPr>
          </a:p>
          <a:p>
            <a:r>
              <a:rPr lang="en-US" sz="2000" b="1" dirty="0" smtClean="0">
                <a:latin typeface="Century Gothic" pitchFamily="34" charset="0"/>
              </a:rPr>
              <a:t>A </a:t>
            </a:r>
            <a:r>
              <a:rPr lang="en-US" sz="2000" b="1" dirty="0" smtClean="0">
                <a:solidFill>
                  <a:schemeClr val="accent6">
                    <a:lumMod val="75000"/>
                  </a:schemeClr>
                </a:solidFill>
                <a:latin typeface="Century Gothic" pitchFamily="34" charset="0"/>
              </a:rPr>
              <a:t>shopper</a:t>
            </a:r>
            <a:r>
              <a:rPr lang="en-US" sz="2000" b="1" dirty="0" smtClean="0">
                <a:latin typeface="Century Gothic" pitchFamily="34" charset="0"/>
              </a:rPr>
              <a:t> buys the bread                                          page 10</a:t>
            </a:r>
          </a:p>
          <a:p>
            <a:endParaRPr lang="en-US" sz="2000" b="1" dirty="0" smtClean="0">
              <a:latin typeface="Century Gothic" pitchFamily="34" charset="0"/>
            </a:endParaRPr>
          </a:p>
          <a:p>
            <a:r>
              <a:rPr lang="en-US" sz="2000" b="1" dirty="0" smtClean="0">
                <a:solidFill>
                  <a:schemeClr val="accent6">
                    <a:lumMod val="75000"/>
                  </a:schemeClr>
                </a:solidFill>
                <a:latin typeface="Century Gothic" pitchFamily="34" charset="0"/>
              </a:rPr>
              <a:t>We</a:t>
            </a:r>
            <a:r>
              <a:rPr lang="en-US" sz="2000" b="1" dirty="0" smtClean="0">
                <a:latin typeface="Century Gothic" pitchFamily="34" charset="0"/>
              </a:rPr>
              <a:t> all eat the bread                                                    page 11</a:t>
            </a:r>
          </a:p>
          <a:p>
            <a:endParaRPr lang="en-US" sz="2000" b="1" dirty="0" smtClean="0">
              <a:latin typeface="Century Gothic" pitchFamily="34" charset="0"/>
            </a:endParaRPr>
          </a:p>
        </p:txBody>
      </p:sp>
      <p:pic>
        <p:nvPicPr>
          <p:cNvPr id="25" name="Picture 24" descr="3am_wheat_color2.png"/>
          <p:cNvPicPr>
            <a:picLocks noChangeAspect="1"/>
          </p:cNvPicPr>
          <p:nvPr/>
        </p:nvPicPr>
        <p:blipFill>
          <a:blip r:embed="rId2" cstate="print"/>
          <a:stretch>
            <a:fillRect/>
          </a:stretch>
        </p:blipFill>
        <p:spPr>
          <a:xfrm>
            <a:off x="8001000" y="152400"/>
            <a:ext cx="227575" cy="1065281"/>
          </a:xfrm>
          <a:prstGeom prst="rect">
            <a:avLst/>
          </a:prstGeom>
        </p:spPr>
      </p:pic>
      <p:pic>
        <p:nvPicPr>
          <p:cNvPr id="26" name="Picture 25" descr="3am_wheat_color2.png"/>
          <p:cNvPicPr>
            <a:picLocks noChangeAspect="1"/>
          </p:cNvPicPr>
          <p:nvPr/>
        </p:nvPicPr>
        <p:blipFill>
          <a:blip r:embed="rId2" cstate="print"/>
          <a:stretch>
            <a:fillRect/>
          </a:stretch>
        </p:blipFill>
        <p:spPr>
          <a:xfrm>
            <a:off x="8153400" y="457200"/>
            <a:ext cx="227575" cy="1065281"/>
          </a:xfrm>
          <a:prstGeom prst="rect">
            <a:avLst/>
          </a:prstGeom>
        </p:spPr>
      </p:pic>
      <p:pic>
        <p:nvPicPr>
          <p:cNvPr id="27" name="Picture 26" descr="3am_wheat_color2.png"/>
          <p:cNvPicPr>
            <a:picLocks noChangeAspect="1"/>
          </p:cNvPicPr>
          <p:nvPr/>
        </p:nvPicPr>
        <p:blipFill>
          <a:blip r:embed="rId2" cstate="print"/>
          <a:stretch>
            <a:fillRect/>
          </a:stretch>
        </p:blipFill>
        <p:spPr>
          <a:xfrm>
            <a:off x="8305800" y="609600"/>
            <a:ext cx="227575" cy="1065281"/>
          </a:xfrm>
          <a:prstGeom prst="rect">
            <a:avLst/>
          </a:prstGeom>
        </p:spPr>
      </p:pic>
      <p:pic>
        <p:nvPicPr>
          <p:cNvPr id="28" name="Picture 6" descr="http://static6.depositphotos.com/1006542/638/i/950/depositphotos_6381763-Hand-full-of-ripe-wheat-seeds.jpg"/>
          <p:cNvPicPr>
            <a:picLocks noChangeAspect="1" noChangeArrowheads="1"/>
          </p:cNvPicPr>
          <p:nvPr/>
        </p:nvPicPr>
        <p:blipFill>
          <a:blip r:embed="rId3" cstate="print"/>
          <a:srcRect/>
          <a:stretch>
            <a:fillRect/>
          </a:stretch>
        </p:blipFill>
        <p:spPr bwMode="auto">
          <a:xfrm>
            <a:off x="457200" y="228600"/>
            <a:ext cx="1287132" cy="857250"/>
          </a:xfrm>
          <a:prstGeom prst="rect">
            <a:avLst/>
          </a:prstGeom>
          <a:noFill/>
          <a:ln w="127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923330"/>
          </a:xfrm>
          <a:prstGeom prst="rect">
            <a:avLst/>
          </a:prstGeom>
          <a:solidFill>
            <a:schemeClr val="bg1"/>
          </a:solidFill>
          <a:ln w="38100">
            <a:solidFill>
              <a:schemeClr val="tx1"/>
            </a:solidFill>
          </a:ln>
        </p:spPr>
        <p:txBody>
          <a:bodyPr wrap="square" rtlCol="0">
            <a:spAutoFit/>
          </a:bodyPr>
          <a:lstStyle/>
          <a:p>
            <a:pPr algn="ctr"/>
            <a:r>
              <a:rPr lang="en-US" sz="5400" b="1" dirty="0" smtClean="0">
                <a:solidFill>
                  <a:srgbClr val="00B050"/>
                </a:solidFill>
                <a:latin typeface="Century Gothic" pitchFamily="34" charset="0"/>
                <a:ea typeface="BestMarker" pitchFamily="2" charset="0"/>
              </a:rPr>
              <a:t>Who plants the wheat?</a:t>
            </a:r>
            <a:endParaRPr lang="en-US" sz="5400" b="1" dirty="0">
              <a:solidFill>
                <a:srgbClr val="00B050"/>
              </a:solidFill>
              <a:latin typeface="Century Gothic" pitchFamily="34" charset="0"/>
              <a:ea typeface="BestMarker" pitchFamily="2" charset="0"/>
            </a:endParaRPr>
          </a:p>
        </p:txBody>
      </p:sp>
      <p:pic>
        <p:nvPicPr>
          <p:cNvPr id="14338" name="Picture 2" descr="http://www.celli.it/wp-content/uploads/2008/11/T250-working-in-the-field-01.jpg"/>
          <p:cNvPicPr>
            <a:picLocks noChangeAspect="1" noChangeArrowheads="1"/>
          </p:cNvPicPr>
          <p:nvPr/>
        </p:nvPicPr>
        <p:blipFill>
          <a:blip r:embed="rId2" cstate="print"/>
          <a:srcRect/>
          <a:stretch>
            <a:fillRect/>
          </a:stretch>
        </p:blipFill>
        <p:spPr bwMode="auto">
          <a:xfrm>
            <a:off x="533400" y="1371600"/>
            <a:ext cx="4971036" cy="3733800"/>
          </a:xfrm>
          <a:prstGeom prst="rect">
            <a:avLst/>
          </a:prstGeom>
          <a:noFill/>
          <a:ln w="38100">
            <a:solidFill>
              <a:schemeClr val="tx1"/>
            </a:solidFill>
          </a:ln>
        </p:spPr>
      </p:pic>
      <p:sp>
        <p:nvSpPr>
          <p:cNvPr id="4" name="TextBox 3"/>
          <p:cNvSpPr txBox="1"/>
          <p:nvPr/>
        </p:nvSpPr>
        <p:spPr>
          <a:xfrm>
            <a:off x="533400" y="5257800"/>
            <a:ext cx="8153400" cy="1477328"/>
          </a:xfrm>
          <a:prstGeom prst="rect">
            <a:avLst/>
          </a:prstGeom>
          <a:noFill/>
        </p:spPr>
        <p:txBody>
          <a:bodyPr wrap="square" rtlCol="0">
            <a:spAutoFit/>
          </a:bodyPr>
          <a:lstStyle/>
          <a:p>
            <a:r>
              <a:rPr lang="en-US" sz="2400" b="1" dirty="0" smtClean="0">
                <a:latin typeface="Century Gothic" pitchFamily="34" charset="0"/>
              </a:rPr>
              <a:t>A farmer uses a </a:t>
            </a:r>
            <a:r>
              <a:rPr lang="en-US" sz="2400" b="1" dirty="0" smtClean="0">
                <a:solidFill>
                  <a:srgbClr val="FF0000"/>
                </a:solidFill>
                <a:latin typeface="Century Gothic" pitchFamily="34" charset="0"/>
              </a:rPr>
              <a:t>tractor</a:t>
            </a:r>
            <a:r>
              <a:rPr lang="en-US" sz="2400" b="1" dirty="0" smtClean="0">
                <a:latin typeface="Century Gothic" pitchFamily="34" charset="0"/>
              </a:rPr>
              <a:t> to plant his wheat.</a:t>
            </a:r>
          </a:p>
          <a:p>
            <a:r>
              <a:rPr lang="en-US" sz="2400" b="1" dirty="0" smtClean="0">
                <a:latin typeface="Century Gothic" pitchFamily="34" charset="0"/>
              </a:rPr>
              <a:t>The seeds need sun and rain to them grow into plants.</a:t>
            </a:r>
          </a:p>
          <a:p>
            <a:r>
              <a:rPr lang="en-US" sz="2400" b="1" dirty="0" smtClean="0">
                <a:latin typeface="Century Gothic" pitchFamily="34" charset="0"/>
              </a:rPr>
              <a:t>When the plants are ready they turn golden.</a:t>
            </a:r>
          </a:p>
          <a:p>
            <a:endParaRPr lang="en-US" dirty="0">
              <a:latin typeface="Century Gothic" pitchFamily="34" charset="0"/>
            </a:endParaRPr>
          </a:p>
        </p:txBody>
      </p:sp>
      <p:pic>
        <p:nvPicPr>
          <p:cNvPr id="14342" name="Picture 6" descr="http://static6.depositphotos.com/1006542/638/i/950/depositphotos_6381763-Hand-full-of-ripe-wheat-seeds.jpg"/>
          <p:cNvPicPr>
            <a:picLocks noChangeAspect="1" noChangeArrowheads="1"/>
          </p:cNvPicPr>
          <p:nvPr/>
        </p:nvPicPr>
        <p:blipFill>
          <a:blip r:embed="rId3" cstate="print"/>
          <a:srcRect/>
          <a:stretch>
            <a:fillRect/>
          </a:stretch>
        </p:blipFill>
        <p:spPr bwMode="auto">
          <a:xfrm>
            <a:off x="5714999" y="1371600"/>
            <a:ext cx="3232131" cy="2152650"/>
          </a:xfrm>
          <a:prstGeom prst="rect">
            <a:avLst/>
          </a:prstGeom>
          <a:noFill/>
          <a:ln w="28575">
            <a:solidFill>
              <a:schemeClr val="tx1"/>
            </a:solidFill>
          </a:ln>
        </p:spPr>
      </p:pic>
      <p:pic>
        <p:nvPicPr>
          <p:cNvPr id="7" name="Picture 6"/>
          <p:cNvPicPr/>
          <p:nvPr/>
        </p:nvPicPr>
        <p:blipFill>
          <a:blip r:embed="rId4"/>
          <a:stretch>
            <a:fillRect/>
          </a:stretch>
        </p:blipFill>
        <p:spPr>
          <a:xfrm>
            <a:off x="6111864" y="3595988"/>
            <a:ext cx="2438400" cy="1629728"/>
          </a:xfrm>
          <a:prstGeom prst="rect">
            <a:avLst/>
          </a:prstGeom>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923330"/>
          </a:xfrm>
          <a:prstGeom prst="rect">
            <a:avLst/>
          </a:prstGeom>
          <a:solidFill>
            <a:schemeClr val="bg1"/>
          </a:solidFill>
          <a:ln w="38100">
            <a:solidFill>
              <a:schemeClr val="tx1"/>
            </a:solidFill>
          </a:ln>
        </p:spPr>
        <p:txBody>
          <a:bodyPr wrap="square" rtlCol="0">
            <a:spAutoFit/>
          </a:bodyPr>
          <a:lstStyle/>
          <a:p>
            <a:pPr algn="ctr"/>
            <a:r>
              <a:rPr lang="en-US" sz="5400" b="1" dirty="0" smtClean="0">
                <a:solidFill>
                  <a:srgbClr val="00B050"/>
                </a:solidFill>
                <a:latin typeface="Century Gothic" pitchFamily="34" charset="0"/>
                <a:ea typeface="BestMarker" pitchFamily="2" charset="0"/>
              </a:rPr>
              <a:t>Who cuts the wheat?</a:t>
            </a:r>
            <a:endParaRPr lang="en-US" sz="5400" b="1" dirty="0">
              <a:solidFill>
                <a:srgbClr val="00B050"/>
              </a:solidFill>
              <a:latin typeface="Century Gothic" pitchFamily="34" charset="0"/>
              <a:ea typeface="BestMarker" pitchFamily="2" charset="0"/>
            </a:endParaRPr>
          </a:p>
        </p:txBody>
      </p:sp>
      <p:pic>
        <p:nvPicPr>
          <p:cNvPr id="15362" name="Picture 2" descr="http://thumbs.dreamstime.com/thumblarge_301/1219112292CciDpj.jpg"/>
          <p:cNvPicPr>
            <a:picLocks noChangeAspect="1" noChangeArrowheads="1"/>
          </p:cNvPicPr>
          <p:nvPr/>
        </p:nvPicPr>
        <p:blipFill>
          <a:blip r:embed="rId2" cstate="print"/>
          <a:srcRect/>
          <a:stretch>
            <a:fillRect/>
          </a:stretch>
        </p:blipFill>
        <p:spPr bwMode="auto">
          <a:xfrm>
            <a:off x="457200" y="1371600"/>
            <a:ext cx="5105400" cy="3829050"/>
          </a:xfrm>
          <a:prstGeom prst="rect">
            <a:avLst/>
          </a:prstGeom>
          <a:noFill/>
          <a:ln w="38100">
            <a:solidFill>
              <a:schemeClr val="tx1"/>
            </a:solidFill>
          </a:ln>
        </p:spPr>
      </p:pic>
      <p:sp>
        <p:nvSpPr>
          <p:cNvPr id="4" name="TextBox 3"/>
          <p:cNvSpPr txBox="1"/>
          <p:nvPr/>
        </p:nvSpPr>
        <p:spPr>
          <a:xfrm>
            <a:off x="914400" y="5334000"/>
            <a:ext cx="6858000" cy="1200329"/>
          </a:xfrm>
          <a:prstGeom prst="rect">
            <a:avLst/>
          </a:prstGeom>
          <a:noFill/>
        </p:spPr>
        <p:txBody>
          <a:bodyPr wrap="square" rtlCol="0">
            <a:spAutoFit/>
          </a:bodyPr>
          <a:lstStyle/>
          <a:p>
            <a:r>
              <a:rPr lang="en-US" sz="2400" b="1" dirty="0" smtClean="0">
                <a:latin typeface="Century Gothic" pitchFamily="34" charset="0"/>
              </a:rPr>
              <a:t>A harvester cuts the wheat with a </a:t>
            </a:r>
            <a:r>
              <a:rPr lang="en-US" sz="2400" b="1" dirty="0" smtClean="0">
                <a:solidFill>
                  <a:srgbClr val="FF0000"/>
                </a:solidFill>
                <a:latin typeface="Century Gothic" pitchFamily="34" charset="0"/>
              </a:rPr>
              <a:t>combine</a:t>
            </a:r>
            <a:r>
              <a:rPr lang="en-US" sz="2400" b="1" dirty="0" smtClean="0">
                <a:latin typeface="Century Gothic" pitchFamily="34" charset="0"/>
              </a:rPr>
              <a:t>.</a:t>
            </a:r>
          </a:p>
          <a:p>
            <a:r>
              <a:rPr lang="en-US" sz="2400" b="1" dirty="0" smtClean="0">
                <a:latin typeface="Century Gothic" pitchFamily="34" charset="0"/>
              </a:rPr>
              <a:t>A </a:t>
            </a:r>
            <a:r>
              <a:rPr lang="en-US" sz="2400" b="1" dirty="0" smtClean="0">
                <a:solidFill>
                  <a:srgbClr val="FF0000"/>
                </a:solidFill>
                <a:latin typeface="Century Gothic" pitchFamily="34" charset="0"/>
              </a:rPr>
              <a:t>combine</a:t>
            </a:r>
            <a:r>
              <a:rPr lang="en-US" sz="2400" b="1" dirty="0" smtClean="0">
                <a:latin typeface="Century Gothic" pitchFamily="34" charset="0"/>
              </a:rPr>
              <a:t> does two jobs.</a:t>
            </a:r>
          </a:p>
          <a:p>
            <a:r>
              <a:rPr lang="en-US" sz="2400" b="1" dirty="0" smtClean="0">
                <a:latin typeface="Century Gothic" pitchFamily="34" charset="0"/>
              </a:rPr>
              <a:t>It cuts the wheat and separates the seeds.</a:t>
            </a:r>
            <a:endParaRPr lang="en-US" dirty="0">
              <a:latin typeface="Century Gothic" pitchFamily="34" charset="0"/>
            </a:endParaRPr>
          </a:p>
        </p:txBody>
      </p:sp>
      <p:pic>
        <p:nvPicPr>
          <p:cNvPr id="15364" name="Picture 4" descr="http://www.visualphotos.com/photo/2x4768386/farmer_driving_combine_harvester_24mrk0063rf.jpg"/>
          <p:cNvPicPr>
            <a:picLocks noChangeAspect="1" noChangeArrowheads="1"/>
          </p:cNvPicPr>
          <p:nvPr/>
        </p:nvPicPr>
        <p:blipFill>
          <a:blip r:embed="rId3" cstate="print"/>
          <a:srcRect t="6312" r="154" b="8481"/>
          <a:stretch>
            <a:fillRect/>
          </a:stretch>
        </p:blipFill>
        <p:spPr bwMode="auto">
          <a:xfrm>
            <a:off x="5943600" y="2514600"/>
            <a:ext cx="2857500" cy="190500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707886"/>
          </a:xfrm>
          <a:prstGeom prst="rect">
            <a:avLst/>
          </a:prstGeom>
          <a:solidFill>
            <a:schemeClr val="bg1"/>
          </a:solidFill>
          <a:ln w="38100">
            <a:solidFill>
              <a:schemeClr val="tx1"/>
            </a:solidFill>
          </a:ln>
        </p:spPr>
        <p:txBody>
          <a:bodyPr wrap="square" rtlCol="0">
            <a:spAutoFit/>
          </a:bodyPr>
          <a:lstStyle/>
          <a:p>
            <a:pPr algn="ctr"/>
            <a:r>
              <a:rPr lang="en-US" sz="4000" b="1" dirty="0" smtClean="0">
                <a:solidFill>
                  <a:srgbClr val="00B050"/>
                </a:solidFill>
                <a:latin typeface="Century Gothic" pitchFamily="34" charset="0"/>
                <a:ea typeface="BestMarker" pitchFamily="2" charset="0"/>
              </a:rPr>
              <a:t>Who takes the seeds to the mill?</a:t>
            </a:r>
            <a:endParaRPr lang="en-US" sz="4000" b="1" dirty="0">
              <a:solidFill>
                <a:srgbClr val="00B050"/>
              </a:solidFill>
              <a:latin typeface="Century Gothic" pitchFamily="34" charset="0"/>
              <a:ea typeface="BestMarker" pitchFamily="2" charset="0"/>
            </a:endParaRPr>
          </a:p>
        </p:txBody>
      </p:sp>
      <p:sp>
        <p:nvSpPr>
          <p:cNvPr id="4" name="TextBox 3"/>
          <p:cNvSpPr txBox="1"/>
          <p:nvPr/>
        </p:nvSpPr>
        <p:spPr>
          <a:xfrm>
            <a:off x="1295400" y="5486400"/>
            <a:ext cx="7239000" cy="830997"/>
          </a:xfrm>
          <a:prstGeom prst="rect">
            <a:avLst/>
          </a:prstGeom>
          <a:noFill/>
        </p:spPr>
        <p:txBody>
          <a:bodyPr wrap="square" rtlCol="0">
            <a:spAutoFit/>
          </a:bodyPr>
          <a:lstStyle/>
          <a:p>
            <a:r>
              <a:rPr lang="en-US" sz="2400" b="1" dirty="0" smtClean="0">
                <a:latin typeface="Century Gothic" pitchFamily="34" charset="0"/>
              </a:rPr>
              <a:t>A truck driver takes the wheat seeds to the </a:t>
            </a:r>
            <a:r>
              <a:rPr lang="en-US" sz="2400" b="1" dirty="0" smtClean="0">
                <a:solidFill>
                  <a:srgbClr val="FF0000"/>
                </a:solidFill>
                <a:latin typeface="Century Gothic" pitchFamily="34" charset="0"/>
              </a:rPr>
              <a:t>mill</a:t>
            </a:r>
            <a:r>
              <a:rPr lang="en-US" sz="2400" b="1" dirty="0" smtClean="0">
                <a:latin typeface="Century Gothic" pitchFamily="34" charset="0"/>
              </a:rPr>
              <a:t>.</a:t>
            </a:r>
          </a:p>
          <a:p>
            <a:r>
              <a:rPr lang="en-US" sz="2400" b="1" dirty="0" smtClean="0">
                <a:latin typeface="Century Gothic" pitchFamily="34" charset="0"/>
              </a:rPr>
              <a:t>Wheat seeds are called </a:t>
            </a:r>
            <a:r>
              <a:rPr lang="en-US" sz="2400" b="1" dirty="0" smtClean="0">
                <a:solidFill>
                  <a:srgbClr val="FF0000"/>
                </a:solidFill>
                <a:latin typeface="Century Gothic" pitchFamily="34" charset="0"/>
              </a:rPr>
              <a:t>kernels</a:t>
            </a:r>
            <a:r>
              <a:rPr lang="en-US" sz="2400" b="1" dirty="0" smtClean="0">
                <a:latin typeface="Century Gothic" pitchFamily="34" charset="0"/>
              </a:rPr>
              <a:t>.</a:t>
            </a:r>
            <a:endParaRPr lang="en-US" sz="2400" b="1" dirty="0">
              <a:latin typeface="Century Gothic" pitchFamily="34" charset="0"/>
            </a:endParaRPr>
          </a:p>
        </p:txBody>
      </p:sp>
      <p:pic>
        <p:nvPicPr>
          <p:cNvPr id="16388" name="Picture 4" descr="http://1.bp.blogspot.com/-J5IRB9NoifQ/T2HhzQzIk2I/AAAAAAAAA7s/oO_ZDfAHb4Q/s1600/truck-driver.gif"/>
          <p:cNvPicPr>
            <a:picLocks noChangeAspect="1" noChangeArrowheads="1"/>
          </p:cNvPicPr>
          <p:nvPr/>
        </p:nvPicPr>
        <p:blipFill>
          <a:blip r:embed="rId2" cstate="print"/>
          <a:srcRect/>
          <a:stretch>
            <a:fillRect/>
          </a:stretch>
        </p:blipFill>
        <p:spPr bwMode="auto">
          <a:xfrm>
            <a:off x="533400" y="1828800"/>
            <a:ext cx="2667000" cy="2391556"/>
          </a:xfrm>
          <a:prstGeom prst="rect">
            <a:avLst/>
          </a:prstGeom>
          <a:noFill/>
          <a:ln w="38100">
            <a:solidFill>
              <a:schemeClr val="tx1"/>
            </a:solidFill>
          </a:ln>
        </p:spPr>
      </p:pic>
      <p:pic>
        <p:nvPicPr>
          <p:cNvPr id="7170" name="Picture 2" descr="http://www.tankersolutions.co.nz/PictureLibrary/Gallery/ActusBulkGrainTruck.JPG"/>
          <p:cNvPicPr>
            <a:picLocks noChangeAspect="1" noChangeArrowheads="1"/>
          </p:cNvPicPr>
          <p:nvPr/>
        </p:nvPicPr>
        <p:blipFill>
          <a:blip r:embed="rId3" cstate="print"/>
          <a:srcRect/>
          <a:stretch>
            <a:fillRect/>
          </a:stretch>
        </p:blipFill>
        <p:spPr bwMode="auto">
          <a:xfrm>
            <a:off x="3429000" y="1295400"/>
            <a:ext cx="5481503" cy="3124200"/>
          </a:xfrm>
          <a:prstGeom prst="rect">
            <a:avLst/>
          </a:prstGeom>
          <a:noFill/>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848600" cy="923330"/>
          </a:xfrm>
          <a:prstGeom prst="rect">
            <a:avLst/>
          </a:prstGeom>
          <a:solidFill>
            <a:schemeClr val="bg1"/>
          </a:solidFill>
          <a:ln w="38100">
            <a:solidFill>
              <a:schemeClr val="tx1"/>
            </a:solidFill>
          </a:ln>
        </p:spPr>
        <p:txBody>
          <a:bodyPr wrap="square" rtlCol="0">
            <a:spAutoFit/>
          </a:bodyPr>
          <a:lstStyle/>
          <a:p>
            <a:pPr algn="ctr"/>
            <a:r>
              <a:rPr lang="en-US" sz="5400" b="1" dirty="0" smtClean="0">
                <a:solidFill>
                  <a:srgbClr val="00B050"/>
                </a:solidFill>
                <a:latin typeface="Century Gothic" pitchFamily="34" charset="0"/>
                <a:ea typeface="BestMarker" pitchFamily="2" charset="0"/>
              </a:rPr>
              <a:t>Who makes the flour?</a:t>
            </a:r>
            <a:endParaRPr lang="en-US" sz="5400" b="1" dirty="0">
              <a:solidFill>
                <a:srgbClr val="00B050"/>
              </a:solidFill>
              <a:latin typeface="Century Gothic" pitchFamily="34" charset="0"/>
              <a:ea typeface="BestMarker" pitchFamily="2" charset="0"/>
            </a:endParaRPr>
          </a:p>
        </p:txBody>
      </p:sp>
      <p:sp>
        <p:nvSpPr>
          <p:cNvPr id="4" name="TextBox 3"/>
          <p:cNvSpPr txBox="1"/>
          <p:nvPr/>
        </p:nvSpPr>
        <p:spPr>
          <a:xfrm>
            <a:off x="1219200" y="5288340"/>
            <a:ext cx="7239000" cy="1569660"/>
          </a:xfrm>
          <a:prstGeom prst="rect">
            <a:avLst/>
          </a:prstGeom>
          <a:noFill/>
        </p:spPr>
        <p:txBody>
          <a:bodyPr wrap="square" rtlCol="0">
            <a:spAutoFit/>
          </a:bodyPr>
          <a:lstStyle/>
          <a:p>
            <a:r>
              <a:rPr lang="en-US" sz="2400" b="1" dirty="0" smtClean="0">
                <a:latin typeface="Century Gothic" pitchFamily="34" charset="0"/>
              </a:rPr>
              <a:t>A </a:t>
            </a:r>
            <a:r>
              <a:rPr lang="en-US" sz="2400" b="1" dirty="0" smtClean="0">
                <a:solidFill>
                  <a:srgbClr val="FF0000"/>
                </a:solidFill>
                <a:latin typeface="Century Gothic" pitchFamily="34" charset="0"/>
              </a:rPr>
              <a:t>miller</a:t>
            </a:r>
            <a:r>
              <a:rPr lang="en-US" sz="2400" b="1" dirty="0" smtClean="0">
                <a:latin typeface="Century Gothic" pitchFamily="34" charset="0"/>
              </a:rPr>
              <a:t> uses a machine to grind the kernels.</a:t>
            </a:r>
          </a:p>
          <a:p>
            <a:r>
              <a:rPr lang="en-US" sz="2400" b="1" dirty="0" smtClean="0">
                <a:latin typeface="Century Gothic" pitchFamily="34" charset="0"/>
              </a:rPr>
              <a:t>Then, they are sifted into powder.</a:t>
            </a:r>
          </a:p>
          <a:p>
            <a:r>
              <a:rPr lang="en-US" sz="2400" b="1" dirty="0" smtClean="0">
                <a:latin typeface="Century Gothic" pitchFamily="34" charset="0"/>
              </a:rPr>
              <a:t>The powder is called </a:t>
            </a:r>
            <a:r>
              <a:rPr lang="en-US" sz="2400" b="1" dirty="0" smtClean="0">
                <a:solidFill>
                  <a:srgbClr val="FF0000"/>
                </a:solidFill>
                <a:latin typeface="Century Gothic" pitchFamily="34" charset="0"/>
              </a:rPr>
              <a:t>flour</a:t>
            </a:r>
            <a:r>
              <a:rPr lang="en-US" sz="2400" b="1" dirty="0" smtClean="0">
                <a:latin typeface="Century Gothic" pitchFamily="34" charset="0"/>
              </a:rPr>
              <a:t>.</a:t>
            </a:r>
          </a:p>
          <a:p>
            <a:endParaRPr lang="en-US" sz="2400" b="1" dirty="0">
              <a:latin typeface="Century Gothic" pitchFamily="34" charset="0"/>
            </a:endParaRPr>
          </a:p>
        </p:txBody>
      </p:sp>
      <p:pic>
        <p:nvPicPr>
          <p:cNvPr id="17410" name="Picture 2" descr="wheat flour mill"/>
          <p:cNvPicPr>
            <a:picLocks noChangeAspect="1" noChangeArrowheads="1"/>
          </p:cNvPicPr>
          <p:nvPr/>
        </p:nvPicPr>
        <p:blipFill>
          <a:blip r:embed="rId2" cstate="print"/>
          <a:srcRect/>
          <a:stretch>
            <a:fillRect/>
          </a:stretch>
        </p:blipFill>
        <p:spPr bwMode="auto">
          <a:xfrm>
            <a:off x="228600" y="1981200"/>
            <a:ext cx="2971800" cy="2971800"/>
          </a:xfrm>
          <a:prstGeom prst="rect">
            <a:avLst/>
          </a:prstGeom>
          <a:noFill/>
          <a:ln w="38100">
            <a:solidFill>
              <a:schemeClr val="tx1"/>
            </a:solidFill>
          </a:ln>
        </p:spPr>
      </p:pic>
      <p:pic>
        <p:nvPicPr>
          <p:cNvPr id="17412" name="Picture 4" descr="Jared Van Camp operates Nellcôte's flour mill."/>
          <p:cNvPicPr>
            <a:picLocks noChangeAspect="1" noChangeArrowheads="1"/>
          </p:cNvPicPr>
          <p:nvPr/>
        </p:nvPicPr>
        <p:blipFill>
          <a:blip r:embed="rId3" cstate="print"/>
          <a:srcRect/>
          <a:stretch>
            <a:fillRect/>
          </a:stretch>
        </p:blipFill>
        <p:spPr bwMode="auto">
          <a:xfrm>
            <a:off x="3505200" y="1524000"/>
            <a:ext cx="2133600" cy="2133601"/>
          </a:xfrm>
          <a:prstGeom prst="rect">
            <a:avLst/>
          </a:prstGeom>
          <a:noFill/>
          <a:ln w="38100">
            <a:solidFill>
              <a:schemeClr val="tx1"/>
            </a:solidFill>
          </a:ln>
        </p:spPr>
      </p:pic>
      <p:pic>
        <p:nvPicPr>
          <p:cNvPr id="17414" name="Picture 6" descr="Milling whole wheat flour."/>
          <p:cNvPicPr>
            <a:picLocks noChangeAspect="1" noChangeArrowheads="1"/>
          </p:cNvPicPr>
          <p:nvPr/>
        </p:nvPicPr>
        <p:blipFill>
          <a:blip r:embed="rId4" cstate="print"/>
          <a:srcRect/>
          <a:stretch>
            <a:fillRect/>
          </a:stretch>
        </p:blipFill>
        <p:spPr bwMode="auto">
          <a:xfrm>
            <a:off x="5867400" y="2971800"/>
            <a:ext cx="2895600" cy="193040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1"/>
            <a:ext cx="8458200" cy="584775"/>
          </a:xfrm>
          <a:prstGeom prst="rect">
            <a:avLst/>
          </a:prstGeom>
          <a:solidFill>
            <a:schemeClr val="bg1"/>
          </a:solidFill>
          <a:ln w="38100">
            <a:solidFill>
              <a:schemeClr val="tx1"/>
            </a:solidFill>
          </a:ln>
        </p:spPr>
        <p:txBody>
          <a:bodyPr wrap="square" rtlCol="0">
            <a:spAutoFit/>
          </a:bodyPr>
          <a:lstStyle/>
          <a:p>
            <a:pPr algn="ctr"/>
            <a:r>
              <a:rPr lang="en-US" sz="3200" b="1" dirty="0" smtClean="0">
                <a:solidFill>
                  <a:srgbClr val="00B050"/>
                </a:solidFill>
                <a:latin typeface="Century Gothic" pitchFamily="34" charset="0"/>
                <a:ea typeface="BestMarker" pitchFamily="2" charset="0"/>
              </a:rPr>
              <a:t>Who uses the flour to make the bread?</a:t>
            </a:r>
            <a:endParaRPr lang="en-US" sz="3200" b="1" dirty="0">
              <a:solidFill>
                <a:srgbClr val="00B050"/>
              </a:solidFill>
              <a:latin typeface="Century Gothic" pitchFamily="34" charset="0"/>
              <a:ea typeface="BestMarker" pitchFamily="2" charset="0"/>
            </a:endParaRPr>
          </a:p>
        </p:txBody>
      </p:sp>
      <p:sp>
        <p:nvSpPr>
          <p:cNvPr id="4" name="TextBox 3"/>
          <p:cNvSpPr txBox="1"/>
          <p:nvPr/>
        </p:nvSpPr>
        <p:spPr>
          <a:xfrm>
            <a:off x="381000" y="4953000"/>
            <a:ext cx="8458200" cy="1569660"/>
          </a:xfrm>
          <a:prstGeom prst="rect">
            <a:avLst/>
          </a:prstGeom>
          <a:noFill/>
        </p:spPr>
        <p:txBody>
          <a:bodyPr wrap="square" rtlCol="0">
            <a:spAutoFit/>
          </a:bodyPr>
          <a:lstStyle/>
          <a:p>
            <a:r>
              <a:rPr lang="en-US" sz="2400" b="1" dirty="0" smtClean="0">
                <a:latin typeface="Century Gothic" pitchFamily="34" charset="0"/>
              </a:rPr>
              <a:t>Bakers use flour to make bread.</a:t>
            </a:r>
          </a:p>
          <a:p>
            <a:r>
              <a:rPr lang="en-US" sz="2400" b="1" dirty="0" smtClean="0">
                <a:latin typeface="Century Gothic" pitchFamily="34" charset="0"/>
              </a:rPr>
              <a:t>First, they make </a:t>
            </a:r>
            <a:r>
              <a:rPr lang="en-US" sz="2400" b="1" dirty="0" smtClean="0">
                <a:solidFill>
                  <a:srgbClr val="FF0000"/>
                </a:solidFill>
                <a:latin typeface="Century Gothic" pitchFamily="34" charset="0"/>
              </a:rPr>
              <a:t>dough</a:t>
            </a:r>
            <a:r>
              <a:rPr lang="en-US" sz="2400" b="1" dirty="0" smtClean="0">
                <a:latin typeface="Century Gothic" pitchFamily="34" charset="0"/>
              </a:rPr>
              <a:t> by mixing flour, butter, water and </a:t>
            </a:r>
            <a:r>
              <a:rPr lang="en-US" sz="2400" b="1" dirty="0" smtClean="0">
                <a:solidFill>
                  <a:srgbClr val="FF0000"/>
                </a:solidFill>
                <a:latin typeface="Century Gothic" pitchFamily="34" charset="0"/>
              </a:rPr>
              <a:t>yeast</a:t>
            </a:r>
            <a:r>
              <a:rPr lang="en-US" sz="2400" b="1" dirty="0" smtClean="0">
                <a:latin typeface="Century Gothic" pitchFamily="34" charset="0"/>
              </a:rPr>
              <a:t>. </a:t>
            </a:r>
          </a:p>
          <a:p>
            <a:r>
              <a:rPr lang="en-US" sz="2400" b="1" dirty="0" smtClean="0">
                <a:latin typeface="Century Gothic" pitchFamily="34" charset="0"/>
              </a:rPr>
              <a:t>The </a:t>
            </a:r>
            <a:r>
              <a:rPr lang="en-US" sz="2400" b="1" dirty="0" smtClean="0">
                <a:solidFill>
                  <a:srgbClr val="FF0000"/>
                </a:solidFill>
                <a:latin typeface="Century Gothic" pitchFamily="34" charset="0"/>
              </a:rPr>
              <a:t>yeast</a:t>
            </a:r>
            <a:r>
              <a:rPr lang="en-US" sz="2400" b="1" dirty="0" smtClean="0">
                <a:latin typeface="Century Gothic" pitchFamily="34" charset="0"/>
              </a:rPr>
              <a:t> makes the dough rise.</a:t>
            </a:r>
          </a:p>
        </p:txBody>
      </p:sp>
      <p:pic>
        <p:nvPicPr>
          <p:cNvPr id="18434" name="Picture 2" descr="Boudin Bakery master baker Fernando Padilla dumps a bag of flour into a mixer to make sourdough bread at Boudin Bakery April 21, 2008 in San Francisco, California. Boudin, the oldest continuously operating business in San Francisco and the original Sourdough French bread maker is being forced to raise prices on its popular sourdough bread as the cost of flour has nearly tripled in the past year due to high wheat prices caused by strong worldwide demand and increased price speculation."/>
          <p:cNvPicPr>
            <a:picLocks noChangeAspect="1" noChangeArrowheads="1"/>
          </p:cNvPicPr>
          <p:nvPr/>
        </p:nvPicPr>
        <p:blipFill>
          <a:blip r:embed="rId2" cstate="print"/>
          <a:srcRect/>
          <a:stretch>
            <a:fillRect/>
          </a:stretch>
        </p:blipFill>
        <p:spPr bwMode="auto">
          <a:xfrm>
            <a:off x="533400" y="1295400"/>
            <a:ext cx="4724400" cy="3352800"/>
          </a:xfrm>
          <a:prstGeom prst="rect">
            <a:avLst/>
          </a:prstGeom>
          <a:noFill/>
          <a:ln w="38100">
            <a:solidFill>
              <a:schemeClr val="tx2">
                <a:lumMod val="60000"/>
                <a:lumOff val="40000"/>
              </a:schemeClr>
            </a:solidFill>
          </a:ln>
        </p:spPr>
      </p:pic>
      <p:pic>
        <p:nvPicPr>
          <p:cNvPr id="18438" name="Picture 6" descr="http://1.bp.blogspot.com/-97Smy2BrXsc/UGrqUiht7QI/AAAAAAAADh8/rCXDDfcUarA/s1600/IMG_0029.JPG"/>
          <p:cNvPicPr>
            <a:picLocks noChangeAspect="1" noChangeArrowheads="1"/>
          </p:cNvPicPr>
          <p:nvPr/>
        </p:nvPicPr>
        <p:blipFill>
          <a:blip r:embed="rId3" cstate="print"/>
          <a:srcRect/>
          <a:stretch>
            <a:fillRect/>
          </a:stretch>
        </p:blipFill>
        <p:spPr bwMode="auto">
          <a:xfrm>
            <a:off x="6248400" y="1143000"/>
            <a:ext cx="1524000" cy="1143000"/>
          </a:xfrm>
          <a:prstGeom prst="rect">
            <a:avLst/>
          </a:prstGeom>
          <a:noFill/>
          <a:ln w="19050">
            <a:solidFill>
              <a:schemeClr val="tx2">
                <a:lumMod val="60000"/>
                <a:lumOff val="40000"/>
              </a:schemeClr>
            </a:solidFill>
          </a:ln>
        </p:spPr>
      </p:pic>
      <p:sp>
        <p:nvSpPr>
          <p:cNvPr id="10" name="TextBox 9"/>
          <p:cNvSpPr txBox="1"/>
          <p:nvPr/>
        </p:nvSpPr>
        <p:spPr>
          <a:xfrm>
            <a:off x="5867400" y="2514600"/>
            <a:ext cx="2438400" cy="381000"/>
          </a:xfrm>
          <a:prstGeom prst="rect">
            <a:avLst/>
          </a:prstGeom>
          <a:solidFill>
            <a:schemeClr val="bg1"/>
          </a:solidFill>
          <a:ln>
            <a:solidFill>
              <a:schemeClr val="tx2">
                <a:lumMod val="60000"/>
                <a:lumOff val="40000"/>
              </a:schemeClr>
            </a:solidFill>
          </a:ln>
        </p:spPr>
        <p:txBody>
          <a:bodyPr wrap="square" rtlCol="0">
            <a:spAutoFit/>
          </a:bodyPr>
          <a:lstStyle/>
          <a:p>
            <a:pPr algn="ctr"/>
            <a:r>
              <a:rPr lang="en-US" b="1" dirty="0" smtClean="0">
                <a:solidFill>
                  <a:srgbClr val="FF0000"/>
                </a:solidFill>
                <a:latin typeface="Century Gothic" pitchFamily="34" charset="0"/>
              </a:rPr>
              <a:t>yeast  with water</a:t>
            </a:r>
            <a:endParaRPr lang="en-US" b="1" dirty="0">
              <a:solidFill>
                <a:srgbClr val="FF0000"/>
              </a:solidFill>
              <a:latin typeface="Century Gothic" pitchFamily="34" charset="0"/>
            </a:endParaRPr>
          </a:p>
        </p:txBody>
      </p:sp>
      <p:cxnSp>
        <p:nvCxnSpPr>
          <p:cNvPr id="12" name="Straight Arrow Connector 11"/>
          <p:cNvCxnSpPr>
            <a:stCxn id="10" idx="0"/>
          </p:cNvCxnSpPr>
          <p:nvPr/>
        </p:nvCxnSpPr>
        <p:spPr>
          <a:xfrm flipV="1">
            <a:off x="7086600" y="1600200"/>
            <a:ext cx="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440" name="Picture 8" descr="http://www.breadrecipemaker.com/wp-content/uploads/2012/09/IMAG0944.jpg"/>
          <p:cNvPicPr>
            <a:picLocks noChangeAspect="1" noChangeArrowheads="1"/>
          </p:cNvPicPr>
          <p:nvPr/>
        </p:nvPicPr>
        <p:blipFill>
          <a:blip r:embed="rId4" cstate="print"/>
          <a:srcRect/>
          <a:stretch>
            <a:fillRect/>
          </a:stretch>
        </p:blipFill>
        <p:spPr bwMode="auto">
          <a:xfrm>
            <a:off x="5562600" y="3276600"/>
            <a:ext cx="3048000" cy="1714500"/>
          </a:xfrm>
          <a:prstGeom prst="rect">
            <a:avLst/>
          </a:prstGeom>
          <a:noFill/>
          <a:ln w="38100">
            <a:solidFill>
              <a:schemeClr val="tx2">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181600"/>
            <a:ext cx="8458200" cy="1200329"/>
          </a:xfrm>
          <a:prstGeom prst="rect">
            <a:avLst/>
          </a:prstGeom>
          <a:noFill/>
        </p:spPr>
        <p:txBody>
          <a:bodyPr wrap="square" rtlCol="0">
            <a:spAutoFit/>
          </a:bodyPr>
          <a:lstStyle/>
          <a:p>
            <a:r>
              <a:rPr lang="en-US" sz="2400" b="1" dirty="0" smtClean="0">
                <a:latin typeface="Century Gothic" pitchFamily="34" charset="0"/>
              </a:rPr>
              <a:t>The baker shapes the dough and bakes it in the oven.</a:t>
            </a:r>
          </a:p>
          <a:p>
            <a:r>
              <a:rPr lang="en-US" sz="2400" b="1" dirty="0" smtClean="0">
                <a:latin typeface="Century Gothic" pitchFamily="34" charset="0"/>
              </a:rPr>
              <a:t>Now it is bread.</a:t>
            </a:r>
          </a:p>
          <a:p>
            <a:r>
              <a:rPr lang="en-US" sz="2400" b="1" dirty="0" smtClean="0">
                <a:latin typeface="Century Gothic" pitchFamily="34" charset="0"/>
              </a:rPr>
              <a:t>It is wrapped and ready for market.</a:t>
            </a:r>
          </a:p>
        </p:txBody>
      </p:sp>
      <p:pic>
        <p:nvPicPr>
          <p:cNvPr id="19460" name="Picture 4" descr="http://www.fairfieldbread.com/wp-content/uploads/2011/07/shaping-I.jpg"/>
          <p:cNvPicPr>
            <a:picLocks noChangeAspect="1" noChangeArrowheads="1"/>
          </p:cNvPicPr>
          <p:nvPr/>
        </p:nvPicPr>
        <p:blipFill>
          <a:blip r:embed="rId2" cstate="print"/>
          <a:srcRect/>
          <a:stretch>
            <a:fillRect/>
          </a:stretch>
        </p:blipFill>
        <p:spPr bwMode="auto">
          <a:xfrm>
            <a:off x="609600" y="304800"/>
            <a:ext cx="3486150" cy="4648200"/>
          </a:xfrm>
          <a:prstGeom prst="rect">
            <a:avLst/>
          </a:prstGeom>
          <a:noFill/>
          <a:ln w="38100">
            <a:solidFill>
              <a:schemeClr val="tx1"/>
            </a:solidFill>
          </a:ln>
        </p:spPr>
      </p:pic>
      <p:pic>
        <p:nvPicPr>
          <p:cNvPr id="19462" name="Picture 6" descr="http://www.popsci.com/files/imagecache/article_image_large/articles/wonderbread.png"/>
          <p:cNvPicPr>
            <a:picLocks noChangeAspect="1" noChangeArrowheads="1"/>
          </p:cNvPicPr>
          <p:nvPr/>
        </p:nvPicPr>
        <p:blipFill>
          <a:blip r:embed="rId3" cstate="print"/>
          <a:srcRect/>
          <a:stretch>
            <a:fillRect/>
          </a:stretch>
        </p:blipFill>
        <p:spPr bwMode="auto">
          <a:xfrm>
            <a:off x="4572000" y="1600200"/>
            <a:ext cx="4370292" cy="2971800"/>
          </a:xfrm>
          <a:prstGeom prst="rect">
            <a:avLst/>
          </a:prstGeom>
          <a:noFill/>
          <a:ln w="38100">
            <a:solidFill>
              <a:srgbClr val="FF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5715000"/>
            <a:ext cx="6172200" cy="830997"/>
          </a:xfrm>
          <a:prstGeom prst="rect">
            <a:avLst/>
          </a:prstGeom>
          <a:noFill/>
        </p:spPr>
        <p:txBody>
          <a:bodyPr wrap="square" rtlCol="0">
            <a:spAutoFit/>
          </a:bodyPr>
          <a:lstStyle/>
          <a:p>
            <a:r>
              <a:rPr lang="en-US" sz="2400" b="1" dirty="0" smtClean="0">
                <a:latin typeface="Century Gothic" pitchFamily="34" charset="0"/>
              </a:rPr>
              <a:t>A driver takes the bread to the market.</a:t>
            </a:r>
          </a:p>
          <a:p>
            <a:r>
              <a:rPr lang="en-US" sz="2400" b="1" dirty="0" smtClean="0">
                <a:latin typeface="Century Gothic" pitchFamily="34" charset="0"/>
              </a:rPr>
              <a:t>The clerk at the market sells the bread.</a:t>
            </a:r>
          </a:p>
        </p:txBody>
      </p:sp>
      <p:pic>
        <p:nvPicPr>
          <p:cNvPr id="20482" name="Picture 2" descr="http://www.theparisreview.org/blog/wp-content/uploads/2010/11/wonderbread.jpg"/>
          <p:cNvPicPr>
            <a:picLocks noChangeAspect="1" noChangeArrowheads="1"/>
          </p:cNvPicPr>
          <p:nvPr/>
        </p:nvPicPr>
        <p:blipFill>
          <a:blip r:embed="rId2" cstate="print"/>
          <a:srcRect/>
          <a:stretch>
            <a:fillRect/>
          </a:stretch>
        </p:blipFill>
        <p:spPr bwMode="auto">
          <a:xfrm>
            <a:off x="304800" y="1447800"/>
            <a:ext cx="3251200" cy="2438400"/>
          </a:xfrm>
          <a:prstGeom prst="rect">
            <a:avLst/>
          </a:prstGeom>
          <a:noFill/>
          <a:ln w="38100">
            <a:solidFill>
              <a:srgbClr val="C00000"/>
            </a:solidFill>
          </a:ln>
        </p:spPr>
      </p:pic>
      <p:pic>
        <p:nvPicPr>
          <p:cNvPr id="20484" name="Picture 4" descr="http://cmsimg.dailyrecord.com/apps/pbcsi.dll/bilde?Site=C0&amp;Date=20130227&amp;Category=NJBIZ&amp;ArtNo=302270025&amp;Ref=AR&amp;MaxW=640&amp;Border=0&amp;Hostess-sale-Wonder-bread-nears-completion"/>
          <p:cNvPicPr>
            <a:picLocks noChangeAspect="1" noChangeArrowheads="1"/>
          </p:cNvPicPr>
          <p:nvPr/>
        </p:nvPicPr>
        <p:blipFill>
          <a:blip r:embed="rId3" cstate="print"/>
          <a:srcRect l="2500" r="10000" b="5764"/>
          <a:stretch>
            <a:fillRect/>
          </a:stretch>
        </p:blipFill>
        <p:spPr bwMode="auto">
          <a:xfrm>
            <a:off x="1905000" y="3581400"/>
            <a:ext cx="2383277" cy="1600200"/>
          </a:xfrm>
          <a:prstGeom prst="rect">
            <a:avLst/>
          </a:prstGeom>
          <a:noFill/>
          <a:ln w="28575">
            <a:solidFill>
              <a:srgbClr val="C00000"/>
            </a:solidFill>
          </a:ln>
        </p:spPr>
      </p:pic>
      <p:sp>
        <p:nvSpPr>
          <p:cNvPr id="7" name="TextBox 6"/>
          <p:cNvSpPr txBox="1"/>
          <p:nvPr/>
        </p:nvSpPr>
        <p:spPr>
          <a:xfrm>
            <a:off x="533400" y="304800"/>
            <a:ext cx="7848600" cy="923330"/>
          </a:xfrm>
          <a:prstGeom prst="rect">
            <a:avLst/>
          </a:prstGeom>
          <a:solidFill>
            <a:schemeClr val="bg1"/>
          </a:solidFill>
          <a:ln w="38100">
            <a:solidFill>
              <a:schemeClr val="tx1"/>
            </a:solidFill>
          </a:ln>
        </p:spPr>
        <p:txBody>
          <a:bodyPr wrap="square" rtlCol="0">
            <a:spAutoFit/>
          </a:bodyPr>
          <a:lstStyle/>
          <a:p>
            <a:pPr algn="ctr"/>
            <a:r>
              <a:rPr lang="en-US" sz="5400" b="1" dirty="0" smtClean="0">
                <a:solidFill>
                  <a:srgbClr val="00B050"/>
                </a:solidFill>
                <a:latin typeface="Century Gothic" pitchFamily="34" charset="0"/>
                <a:ea typeface="BestMarker" pitchFamily="2" charset="0"/>
              </a:rPr>
              <a:t>Who sells the bread?</a:t>
            </a:r>
            <a:endParaRPr lang="en-US" sz="5400" b="1" dirty="0">
              <a:solidFill>
                <a:srgbClr val="00B050"/>
              </a:solidFill>
              <a:latin typeface="Century Gothic" pitchFamily="34" charset="0"/>
              <a:ea typeface="BestMarker" pitchFamily="2" charset="0"/>
            </a:endParaRPr>
          </a:p>
        </p:txBody>
      </p:sp>
      <p:pic>
        <p:nvPicPr>
          <p:cNvPr id="20490" name="Picture 10" descr="http://us.123rf.com/400wm/400/400/ariwasabi/ariwasabi1011/ariwasabi101100036/8294734-smiling-woman-sales-clerk-giving-baguette-bread-to-customer-camera--isolated-on-white-background.jpg"/>
          <p:cNvPicPr>
            <a:picLocks noChangeAspect="1" noChangeArrowheads="1"/>
          </p:cNvPicPr>
          <p:nvPr/>
        </p:nvPicPr>
        <p:blipFill>
          <a:blip r:embed="rId4" cstate="print"/>
          <a:srcRect/>
          <a:stretch>
            <a:fillRect/>
          </a:stretch>
        </p:blipFill>
        <p:spPr bwMode="auto">
          <a:xfrm>
            <a:off x="5257800" y="1447800"/>
            <a:ext cx="2868798" cy="4038600"/>
          </a:xfrm>
          <a:prstGeom prst="rect">
            <a:avLst/>
          </a:prstGeom>
          <a:noFill/>
          <a:ln w="28575">
            <a:solidFill>
              <a:schemeClr val="tx2">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333</Words>
  <Application>Microsoft Office PowerPoint</Application>
  <PresentationFormat>On-screen Show (4:3)</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Kramer Family</dc:creator>
  <cp:lastModifiedBy>user</cp:lastModifiedBy>
  <cp:revision>62</cp:revision>
  <cp:lastPrinted>2013-04-12T17:36:57Z</cp:lastPrinted>
  <dcterms:created xsi:type="dcterms:W3CDTF">2013-03-17T15:19:04Z</dcterms:created>
  <dcterms:modified xsi:type="dcterms:W3CDTF">2013-04-12T18:25:26Z</dcterms:modified>
</cp:coreProperties>
</file>